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 id="2147487161" r:id="rId2"/>
    <p:sldMasterId id="2147487173" r:id="rId3"/>
  </p:sldMasterIdLst>
  <p:notesMasterIdLst>
    <p:notesMasterId r:id="rId22"/>
  </p:notesMasterIdLst>
  <p:handoutMasterIdLst>
    <p:handoutMasterId r:id="rId23"/>
  </p:handoutMasterIdLst>
  <p:sldIdLst>
    <p:sldId id="890" r:id="rId4"/>
    <p:sldId id="892" r:id="rId5"/>
    <p:sldId id="896" r:id="rId6"/>
    <p:sldId id="932" r:id="rId7"/>
    <p:sldId id="937" r:id="rId8"/>
    <p:sldId id="946" r:id="rId9"/>
    <p:sldId id="899" r:id="rId10"/>
    <p:sldId id="900" r:id="rId11"/>
    <p:sldId id="901" r:id="rId12"/>
    <p:sldId id="934" r:id="rId13"/>
    <p:sldId id="935" r:id="rId14"/>
    <p:sldId id="939" r:id="rId15"/>
    <p:sldId id="940" r:id="rId16"/>
    <p:sldId id="941" r:id="rId17"/>
    <p:sldId id="942" r:id="rId18"/>
    <p:sldId id="943" r:id="rId19"/>
    <p:sldId id="944" r:id="rId20"/>
    <p:sldId id="945" r:id="rId21"/>
  </p:sldIdLst>
  <p:sldSz cx="9144000" cy="6858000" type="screen4x3"/>
  <p:notesSz cx="6858000" cy="9144000"/>
  <p:defaultTextStyle>
    <a:defPPr>
      <a:defRPr lang="en-GB"/>
    </a:defPPr>
    <a:lvl1pPr algn="just" rtl="0" fontAlgn="base">
      <a:lnSpc>
        <a:spcPct val="95000"/>
      </a:lnSpc>
      <a:spcBef>
        <a:spcPct val="0"/>
      </a:spcBef>
      <a:spcAft>
        <a:spcPct val="60000"/>
      </a:spcAft>
      <a:buClr>
        <a:schemeClr val="hlink"/>
      </a:buClr>
      <a:buSzPct val="70000"/>
      <a:buFont typeface="Wingdings" pitchFamily="2" charset="2"/>
      <a:buChar char="n"/>
      <a:defRPr sz="2400" kern="1200">
        <a:solidFill>
          <a:schemeClr val="tx1"/>
        </a:solidFill>
        <a:latin typeface="Arial" pitchFamily="34" charset="0"/>
        <a:ea typeface="+mn-ea"/>
        <a:cs typeface="Arial" pitchFamily="34" charset="0"/>
      </a:defRPr>
    </a:lvl1pPr>
    <a:lvl2pPr marL="457200" algn="just" rtl="0" fontAlgn="base">
      <a:lnSpc>
        <a:spcPct val="95000"/>
      </a:lnSpc>
      <a:spcBef>
        <a:spcPct val="0"/>
      </a:spcBef>
      <a:spcAft>
        <a:spcPct val="60000"/>
      </a:spcAft>
      <a:buClr>
        <a:schemeClr val="hlink"/>
      </a:buClr>
      <a:buSzPct val="70000"/>
      <a:buFont typeface="Wingdings" pitchFamily="2" charset="2"/>
      <a:buChar char="n"/>
      <a:defRPr sz="2400" kern="1200">
        <a:solidFill>
          <a:schemeClr val="tx1"/>
        </a:solidFill>
        <a:latin typeface="Arial" pitchFamily="34" charset="0"/>
        <a:ea typeface="+mn-ea"/>
        <a:cs typeface="Arial" pitchFamily="34" charset="0"/>
      </a:defRPr>
    </a:lvl2pPr>
    <a:lvl3pPr marL="914400" algn="just" rtl="0" fontAlgn="base">
      <a:lnSpc>
        <a:spcPct val="95000"/>
      </a:lnSpc>
      <a:spcBef>
        <a:spcPct val="0"/>
      </a:spcBef>
      <a:spcAft>
        <a:spcPct val="60000"/>
      </a:spcAft>
      <a:buClr>
        <a:schemeClr val="hlink"/>
      </a:buClr>
      <a:buSzPct val="70000"/>
      <a:buFont typeface="Wingdings" pitchFamily="2" charset="2"/>
      <a:buChar char="n"/>
      <a:defRPr sz="2400" kern="1200">
        <a:solidFill>
          <a:schemeClr val="tx1"/>
        </a:solidFill>
        <a:latin typeface="Arial" pitchFamily="34" charset="0"/>
        <a:ea typeface="+mn-ea"/>
        <a:cs typeface="Arial" pitchFamily="34" charset="0"/>
      </a:defRPr>
    </a:lvl3pPr>
    <a:lvl4pPr marL="1371600" algn="just" rtl="0" fontAlgn="base">
      <a:lnSpc>
        <a:spcPct val="95000"/>
      </a:lnSpc>
      <a:spcBef>
        <a:spcPct val="0"/>
      </a:spcBef>
      <a:spcAft>
        <a:spcPct val="60000"/>
      </a:spcAft>
      <a:buClr>
        <a:schemeClr val="hlink"/>
      </a:buClr>
      <a:buSzPct val="70000"/>
      <a:buFont typeface="Wingdings" pitchFamily="2" charset="2"/>
      <a:buChar char="n"/>
      <a:defRPr sz="2400" kern="1200">
        <a:solidFill>
          <a:schemeClr val="tx1"/>
        </a:solidFill>
        <a:latin typeface="Arial" pitchFamily="34" charset="0"/>
        <a:ea typeface="+mn-ea"/>
        <a:cs typeface="Arial" pitchFamily="34" charset="0"/>
      </a:defRPr>
    </a:lvl4pPr>
    <a:lvl5pPr marL="1828800" algn="just" rtl="0" fontAlgn="base">
      <a:lnSpc>
        <a:spcPct val="95000"/>
      </a:lnSpc>
      <a:spcBef>
        <a:spcPct val="0"/>
      </a:spcBef>
      <a:spcAft>
        <a:spcPct val="60000"/>
      </a:spcAft>
      <a:buClr>
        <a:schemeClr val="hlink"/>
      </a:buClr>
      <a:buSzPct val="70000"/>
      <a:buFont typeface="Wingdings" pitchFamily="2" charset="2"/>
      <a:buChar char="n"/>
      <a:defRPr sz="2400" kern="1200">
        <a:solidFill>
          <a:schemeClr val="tx1"/>
        </a:solidFill>
        <a:latin typeface="Arial" pitchFamily="34" charset="0"/>
        <a:ea typeface="+mn-ea"/>
        <a:cs typeface="Arial" pitchFamily="34" charset="0"/>
      </a:defRPr>
    </a:lvl5pPr>
    <a:lvl6pPr marL="2286000" algn="r" defTabSz="914400" rtl="1" eaLnBrk="1" latinLnBrk="0" hangingPunct="1">
      <a:defRPr sz="2400" kern="1200">
        <a:solidFill>
          <a:schemeClr val="tx1"/>
        </a:solidFill>
        <a:latin typeface="Arial" pitchFamily="34" charset="0"/>
        <a:ea typeface="+mn-ea"/>
        <a:cs typeface="Arial" pitchFamily="34" charset="0"/>
      </a:defRPr>
    </a:lvl6pPr>
    <a:lvl7pPr marL="2743200" algn="r" defTabSz="914400" rtl="1" eaLnBrk="1" latinLnBrk="0" hangingPunct="1">
      <a:defRPr sz="2400" kern="1200">
        <a:solidFill>
          <a:schemeClr val="tx1"/>
        </a:solidFill>
        <a:latin typeface="Arial" pitchFamily="34" charset="0"/>
        <a:ea typeface="+mn-ea"/>
        <a:cs typeface="Arial" pitchFamily="34" charset="0"/>
      </a:defRPr>
    </a:lvl7pPr>
    <a:lvl8pPr marL="3200400" algn="r" defTabSz="914400" rtl="1" eaLnBrk="1" latinLnBrk="0" hangingPunct="1">
      <a:defRPr sz="2400" kern="1200">
        <a:solidFill>
          <a:schemeClr val="tx1"/>
        </a:solidFill>
        <a:latin typeface="Arial" pitchFamily="34" charset="0"/>
        <a:ea typeface="+mn-ea"/>
        <a:cs typeface="Arial" pitchFamily="34" charset="0"/>
      </a:defRPr>
    </a:lvl8pPr>
    <a:lvl9pPr marL="3657600" algn="r" defTabSz="914400" rtl="1" eaLnBrk="1" latinLnBrk="0" hangingPunct="1">
      <a:defRPr sz="24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C3300"/>
    <a:srgbClr val="820000"/>
    <a:srgbClr val="00004C"/>
    <a:srgbClr val="0000CC"/>
    <a:srgbClr val="00007A"/>
    <a:srgbClr val="1018C0"/>
    <a:srgbClr val="00009E"/>
    <a:srgbClr val="00638A"/>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296" autoAdjust="0"/>
    <p:restoredTop sz="93821" autoAdjust="0"/>
  </p:normalViewPr>
  <p:slideViewPr>
    <p:cSldViewPr>
      <p:cViewPr varScale="1">
        <p:scale>
          <a:sx n="65" d="100"/>
          <a:sy n="65" d="100"/>
        </p:scale>
        <p:origin x="-1338" y="-96"/>
      </p:cViewPr>
      <p:guideLst>
        <p:guide orient="horz" pos="2161"/>
        <p:guide pos="2880"/>
      </p:guideLst>
    </p:cSldViewPr>
  </p:slideViewPr>
  <p:notesTextViewPr>
    <p:cViewPr>
      <p:scale>
        <a:sx n="100" d="100"/>
        <a:sy n="100" d="100"/>
      </p:scale>
      <p:origin x="0" y="0"/>
    </p:cViewPr>
  </p:notesTextViewPr>
  <p:sorterViewPr>
    <p:cViewPr>
      <p:scale>
        <a:sx n="75" d="100"/>
        <a:sy n="75" d="100"/>
      </p:scale>
      <p:origin x="0" y="0"/>
    </p:cViewPr>
  </p:sorter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Aft>
                <a:spcPct val="0"/>
              </a:spcAft>
              <a:buClrTx/>
              <a:buSzTx/>
              <a:buFontTx/>
              <a:buNone/>
              <a:defRPr sz="1200"/>
            </a:lvl1pPr>
          </a:lstStyle>
          <a:p>
            <a:pPr>
              <a:defRPr/>
            </a:pPr>
            <a:endParaRPr lang="en-GB"/>
          </a:p>
        </p:txBody>
      </p:sp>
      <p:sp>
        <p:nvSpPr>
          <p:cNvPr id="819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Aft>
                <a:spcPct val="0"/>
              </a:spcAft>
              <a:buClrTx/>
              <a:buSzTx/>
              <a:buFontTx/>
              <a:buNone/>
              <a:defRPr sz="1200"/>
            </a:lvl1pPr>
          </a:lstStyle>
          <a:p>
            <a:pPr>
              <a:defRPr/>
            </a:pPr>
            <a:endParaRPr lang="en-GB"/>
          </a:p>
        </p:txBody>
      </p:sp>
      <p:sp>
        <p:nvSpPr>
          <p:cNvPr id="819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spcAft>
                <a:spcPct val="0"/>
              </a:spcAft>
              <a:buClrTx/>
              <a:buSzTx/>
              <a:buFontTx/>
              <a:buNone/>
              <a:defRPr sz="1200"/>
            </a:lvl1pPr>
          </a:lstStyle>
          <a:p>
            <a:pPr>
              <a:defRPr/>
            </a:pPr>
            <a:endParaRPr lang="en-GB"/>
          </a:p>
        </p:txBody>
      </p:sp>
      <p:sp>
        <p:nvSpPr>
          <p:cNvPr id="819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Aft>
                <a:spcPct val="0"/>
              </a:spcAft>
              <a:buClrTx/>
              <a:buSzTx/>
              <a:buFontTx/>
              <a:buNone/>
              <a:defRPr sz="1200"/>
            </a:lvl1pPr>
          </a:lstStyle>
          <a:p>
            <a:pPr>
              <a:defRPr/>
            </a:pPr>
            <a:fld id="{3BEF7310-429B-4D79-9DF0-BEC9660707EA}"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Aft>
                <a:spcPct val="0"/>
              </a:spcAft>
              <a:buClrTx/>
              <a:buSzTx/>
              <a:buFontTx/>
              <a:buNone/>
              <a:defRPr sz="1200"/>
            </a:lvl1pPr>
          </a:lstStyle>
          <a:p>
            <a:pPr>
              <a:defRPr/>
            </a:pPr>
            <a:endParaRPr lang="en-GB"/>
          </a:p>
        </p:txBody>
      </p:sp>
      <p:sp>
        <p:nvSpPr>
          <p:cNvPr id="10342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Aft>
                <a:spcPct val="0"/>
              </a:spcAft>
              <a:buClrTx/>
              <a:buSzTx/>
              <a:buFontTx/>
              <a:buNone/>
              <a:defRPr sz="1200"/>
            </a:lvl1pPr>
          </a:lstStyle>
          <a:p>
            <a:pPr>
              <a:defRPr/>
            </a:pPr>
            <a:endParaRPr lang="en-GB"/>
          </a:p>
        </p:txBody>
      </p:sp>
      <p:sp>
        <p:nvSpPr>
          <p:cNvPr id="1054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342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343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spcAft>
                <a:spcPct val="0"/>
              </a:spcAft>
              <a:buClrTx/>
              <a:buSzTx/>
              <a:buFontTx/>
              <a:buNone/>
              <a:defRPr sz="1200"/>
            </a:lvl1pPr>
          </a:lstStyle>
          <a:p>
            <a:pPr>
              <a:defRPr/>
            </a:pPr>
            <a:endParaRPr lang="en-GB"/>
          </a:p>
        </p:txBody>
      </p:sp>
      <p:sp>
        <p:nvSpPr>
          <p:cNvPr id="10343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Aft>
                <a:spcPct val="0"/>
              </a:spcAft>
              <a:buClrTx/>
              <a:buSzTx/>
              <a:buFontTx/>
              <a:buNone/>
              <a:defRPr sz="1200"/>
            </a:lvl1pPr>
          </a:lstStyle>
          <a:p>
            <a:pPr>
              <a:defRPr/>
            </a:pPr>
            <a:fld id="{4CD9E794-EB27-45D8-A00A-BEE14ECC5AA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9AAEA93D-501C-406D-820C-A98E33571348}" type="slidenum">
              <a:rPr lang="ar-SA" smtClean="0"/>
              <a:pPr/>
              <a:t>6</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
        <p:nvSpPr>
          <p:cNvPr id="5" name="Date Placeholder 4"/>
          <p:cNvSpPr>
            <a:spLocks noGrp="1"/>
          </p:cNvSpPr>
          <p:nvPr>
            <p:ph type="dt" idx="10"/>
          </p:nvPr>
        </p:nvSpPr>
        <p:spPr/>
        <p:txBody>
          <a:bodyPr/>
          <a:lstStyle/>
          <a:p>
            <a:pPr>
              <a:defRPr/>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D374E7C-FBCD-49C2-B316-96842B1744D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D61BB35-93E0-4118-9A2E-62D0DBD7814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805DB86-0E00-4F78-9D13-82C65A8CC976}"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8" name="Footer Placeholder 7"/>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9" name="Slide Number Placeholder 8"/>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4" name="Footer Placeholder 3"/>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5" name="Slide Number Placeholder 4"/>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3" name="Footer Placeholder 2"/>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4" name="Slide Number Placeholder 3"/>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D4711ED-35CB-4F33-9E14-1B5AE3D5C4CC}"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pPr>
              <a:buClr>
                <a:srgbClr val="0000FF"/>
              </a:buClr>
            </a:pPr>
            <a:fld id="{29E627B6-56CD-416F-B1FB-4DBF035CC8A5}" type="datetimeFigureOut">
              <a:rPr lang="ar-SA" smtClean="0">
                <a:solidFill>
                  <a:prstClr val="black">
                    <a:tint val="75000"/>
                  </a:prstClr>
                </a:solidFill>
              </a:rPr>
              <a:pPr>
                <a:buClr>
                  <a:srgbClr val="0000FF"/>
                </a:buCl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pPr>
              <a:buClr>
                <a:srgbClr val="0000FF"/>
              </a:buClr>
            </a:pPr>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pPr>
              <a:buClr>
                <a:srgbClr val="0000FF"/>
              </a:buClr>
            </a:pPr>
            <a:fld id="{88FF2B0F-B576-4BF9-80F2-9D02072F8DC2}" type="slidenum">
              <a:rPr lang="ar-SA" smtClean="0">
                <a:solidFill>
                  <a:prstClr val="black">
                    <a:tint val="75000"/>
                  </a:prstClr>
                </a:solidFill>
              </a:rPr>
              <a:pPr>
                <a:buClr>
                  <a:srgbClr val="0000FF"/>
                </a:buClr>
              </a:pPr>
              <a:t>‹#›</a:t>
            </a:fld>
            <a:endParaRPr lang="ar-SA">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8" name="Footer Placeholder 7"/>
          <p:cNvSpPr>
            <a:spLocks noGrp="1"/>
          </p:cNvSpPr>
          <p:nvPr>
            <p:ph type="ftr" sz="quarter" idx="11"/>
          </p:nvPr>
        </p:nvSpPr>
        <p:spPr/>
        <p:txBody>
          <a:bodyPr/>
          <a:lstStyle/>
          <a:p>
            <a:endParaRPr lang="ar-SA">
              <a:solidFill>
                <a:prstClr val="black">
                  <a:tint val="75000"/>
                </a:prstClr>
              </a:solidFill>
            </a:endParaRPr>
          </a:p>
        </p:txBody>
      </p:sp>
      <p:sp>
        <p:nvSpPr>
          <p:cNvPr id="9" name="Slide Number Placeholder 8"/>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4" name="Footer Placeholder 3"/>
          <p:cNvSpPr>
            <a:spLocks noGrp="1"/>
          </p:cNvSpPr>
          <p:nvPr>
            <p:ph type="ftr" sz="quarter" idx="11"/>
          </p:nvPr>
        </p:nvSpPr>
        <p:spPr/>
        <p:txBody>
          <a:bodyPr/>
          <a:lstStyle/>
          <a:p>
            <a:endParaRPr lang="ar-SA">
              <a:solidFill>
                <a:prstClr val="black">
                  <a:tint val="75000"/>
                </a:prstClr>
              </a:solidFill>
            </a:endParaRPr>
          </a:p>
        </p:txBody>
      </p:sp>
      <p:sp>
        <p:nvSpPr>
          <p:cNvPr id="5" name="Slide Number Placeholder 4"/>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3" name="Footer Placeholder 2"/>
          <p:cNvSpPr>
            <a:spLocks noGrp="1"/>
          </p:cNvSpPr>
          <p:nvPr>
            <p:ph type="ftr" sz="quarter" idx="11"/>
          </p:nvPr>
        </p:nvSpPr>
        <p:spPr/>
        <p:txBody>
          <a:bodyPr/>
          <a:lstStyle/>
          <a:p>
            <a:endParaRPr lang="ar-SA">
              <a:solidFill>
                <a:prstClr val="black">
                  <a:tint val="75000"/>
                </a:prstClr>
              </a:solidFill>
            </a:endParaRPr>
          </a:p>
        </p:txBody>
      </p:sp>
      <p:sp>
        <p:nvSpPr>
          <p:cNvPr id="4" name="Slide Number Placeholder 3"/>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D4CE4A4-0D40-4E79-B591-294B4A59BBAC}"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6" name="Footer Placeholder 5"/>
          <p:cNvSpPr>
            <a:spLocks noGrp="1"/>
          </p:cNvSpPr>
          <p:nvPr>
            <p:ph type="ftr" sz="quarter" idx="11"/>
          </p:nvPr>
        </p:nvSpPr>
        <p:spPr/>
        <p:txBody>
          <a:bodyPr/>
          <a:lstStyle/>
          <a:p>
            <a:endParaRPr lang="ar-SA">
              <a:solidFill>
                <a:prstClr val="black">
                  <a:tint val="75000"/>
                </a:prstClr>
              </a:solidFill>
            </a:endParaRPr>
          </a:p>
        </p:txBody>
      </p:sp>
      <p:sp>
        <p:nvSpPr>
          <p:cNvPr id="7" name="Slide Number Placeholder 6"/>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29E627B6-56CD-416F-B1FB-4DBF035CC8A5}" type="datetimeFigureOut">
              <a:rPr lang="ar-SA" smtClean="0">
                <a:solidFill>
                  <a:prstClr val="black">
                    <a:tint val="75000"/>
                  </a:prstClr>
                </a:solidFill>
              </a:rPr>
              <a:pPr/>
              <a:t>07/01/1437</a:t>
            </a:fld>
            <a:endParaRPr lang="ar-SA">
              <a:solidFill>
                <a:prstClr val="black">
                  <a:tint val="75000"/>
                </a:prstClr>
              </a:solidFill>
            </a:endParaRPr>
          </a:p>
        </p:txBody>
      </p:sp>
      <p:sp>
        <p:nvSpPr>
          <p:cNvPr id="5" name="Footer Placeholder 4"/>
          <p:cNvSpPr>
            <a:spLocks noGrp="1"/>
          </p:cNvSpPr>
          <p:nvPr>
            <p:ph type="ftr" sz="quarter" idx="11"/>
          </p:nvPr>
        </p:nvSpPr>
        <p:spPr/>
        <p:txBody>
          <a:bodyPr/>
          <a:lstStyle/>
          <a:p>
            <a:endParaRPr lang="ar-SA">
              <a:solidFill>
                <a:prstClr val="black">
                  <a:tint val="75000"/>
                </a:prstClr>
              </a:solidFill>
            </a:endParaRPr>
          </a:p>
        </p:txBody>
      </p:sp>
      <p:sp>
        <p:nvSpPr>
          <p:cNvPr id="6" name="Slide Number Placeholder 5"/>
          <p:cNvSpPr>
            <a:spLocks noGrp="1"/>
          </p:cNvSpPr>
          <p:nvPr>
            <p:ph type="sldNum" sz="quarter" idx="12"/>
          </p:nvPr>
        </p:nvSpPr>
        <p:spPr/>
        <p:txBody>
          <a:bodyPr/>
          <a:lstStyle/>
          <a:p>
            <a:fld id="{88FF2B0F-B576-4BF9-80F2-9D02072F8DC2}"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4F7806C-2087-4EE3-A07B-CB527AAC00F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5BAE6297-09DC-4733-AC92-FC7EA78C9BF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758D4AE-A481-4C26-9C2D-F020C9A011C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5A3D361F-CAFB-44E5-B0F0-36202481BC9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A3EB175-3954-4B8C-BC27-4268D9C8974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14DB8F4-9125-47E6-841A-C79DED0C48A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buClr>
                <a:srgbClr val="0000FF"/>
              </a:buClr>
              <a:defRPr sz="1200">
                <a:solidFill>
                  <a:prstClr val="black">
                    <a:tint val="75000"/>
                  </a:prstClr>
                </a:solidFill>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buClr>
                <a:srgbClr val="0000FF"/>
              </a:buClr>
              <a:defRPr sz="1200">
                <a:solidFill>
                  <a:prstClr val="black">
                    <a:tint val="75000"/>
                  </a:prstClr>
                </a:solidFill>
              </a:defRPr>
            </a:lvl1pPr>
          </a:lstStyle>
          <a:p>
            <a:pPr>
              <a:defRPr/>
            </a:pPr>
            <a:endParaRPr lang="en-GB"/>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buClr>
                <a:srgbClr val="0000FF"/>
              </a:buClr>
              <a:defRPr sz="1200">
                <a:solidFill>
                  <a:prstClr val="black">
                    <a:tint val="75000"/>
                  </a:prstClr>
                </a:solidFill>
              </a:defRPr>
            </a:lvl1pPr>
          </a:lstStyle>
          <a:p>
            <a:pPr>
              <a:defRPr/>
            </a:pPr>
            <a:fld id="{1095E2AB-554A-4E4A-B37D-6DF1FB3B95F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6923" r:id="rId1"/>
    <p:sldLayoutId id="2147486924" r:id="rId2"/>
    <p:sldLayoutId id="2147486925" r:id="rId3"/>
    <p:sldLayoutId id="2147486926" r:id="rId4"/>
    <p:sldLayoutId id="2147486927" r:id="rId5"/>
    <p:sldLayoutId id="2147486928" r:id="rId6"/>
    <p:sldLayoutId id="2147486929" r:id="rId7"/>
    <p:sldLayoutId id="2147486930" r:id="rId8"/>
    <p:sldLayoutId id="2147486931" r:id="rId9"/>
    <p:sldLayoutId id="2147486932" r:id="rId10"/>
    <p:sldLayoutId id="2147486933"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defRPr>
      </a:lvl2pPr>
      <a:lvl3pPr algn="ctr" rtl="1" eaLnBrk="0" fontAlgn="base" hangingPunct="0">
        <a:spcBef>
          <a:spcPct val="0"/>
        </a:spcBef>
        <a:spcAft>
          <a:spcPct val="0"/>
        </a:spcAft>
        <a:defRPr sz="4400">
          <a:solidFill>
            <a:schemeClr val="tx1"/>
          </a:solidFill>
          <a:latin typeface="Calibri" pitchFamily="34" charset="0"/>
        </a:defRPr>
      </a:lvl3pPr>
      <a:lvl4pPr algn="ctr" rtl="1" eaLnBrk="0" fontAlgn="base" hangingPunct="0">
        <a:spcBef>
          <a:spcPct val="0"/>
        </a:spcBef>
        <a:spcAft>
          <a:spcPct val="0"/>
        </a:spcAft>
        <a:defRPr sz="4400">
          <a:solidFill>
            <a:schemeClr val="tx1"/>
          </a:solidFill>
          <a:latin typeface="Calibri" pitchFamily="34" charset="0"/>
        </a:defRPr>
      </a:lvl4pPr>
      <a:lvl5pPr algn="ctr" rtl="1" eaLnBrk="0" fontAlgn="base" hangingPunct="0">
        <a:spcBef>
          <a:spcPct val="0"/>
        </a:spcBef>
        <a:spcAft>
          <a:spcPct val="0"/>
        </a:spcAft>
        <a:defRPr sz="4400">
          <a:solidFill>
            <a:schemeClr val="tx1"/>
          </a:solidFill>
          <a:latin typeface="Calibri" pitchFamily="34" charset="0"/>
        </a:defRPr>
      </a:lvl5pPr>
      <a:lvl6pPr marL="457200" algn="ctr" rtl="1" fontAlgn="base">
        <a:spcBef>
          <a:spcPct val="0"/>
        </a:spcBef>
        <a:spcAft>
          <a:spcPct val="0"/>
        </a:spcAft>
        <a:defRPr sz="4400">
          <a:solidFill>
            <a:schemeClr val="tx1"/>
          </a:solidFill>
          <a:latin typeface="Calibri" pitchFamily="34" charset="0"/>
        </a:defRPr>
      </a:lvl6pPr>
      <a:lvl7pPr marL="914400" algn="ctr" rtl="1" fontAlgn="base">
        <a:spcBef>
          <a:spcPct val="0"/>
        </a:spcBef>
        <a:spcAft>
          <a:spcPct val="0"/>
        </a:spcAft>
        <a:defRPr sz="4400">
          <a:solidFill>
            <a:schemeClr val="tx1"/>
          </a:solidFill>
          <a:latin typeface="Calibri" pitchFamily="34" charset="0"/>
        </a:defRPr>
      </a:lvl7pPr>
      <a:lvl8pPr marL="1371600" algn="ctr" rtl="1" fontAlgn="base">
        <a:spcBef>
          <a:spcPct val="0"/>
        </a:spcBef>
        <a:spcAft>
          <a:spcPct val="0"/>
        </a:spcAft>
        <a:defRPr sz="4400">
          <a:solidFill>
            <a:schemeClr val="tx1"/>
          </a:solidFill>
          <a:latin typeface="Calibri" pitchFamily="34" charset="0"/>
        </a:defRPr>
      </a:lvl8pPr>
      <a:lvl9pPr marL="1828800" algn="ctr" rtl="1" fontAlgn="base">
        <a:spcBef>
          <a:spcPct val="0"/>
        </a:spcBef>
        <a:spcAft>
          <a:spcPct val="0"/>
        </a:spcAft>
        <a:defRPr sz="4400">
          <a:solidFill>
            <a:schemeClr val="tx1"/>
          </a:solidFill>
          <a:latin typeface="Calibri" pitchFamily="34"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auto">
              <a:lnSpc>
                <a:spcPct val="100000"/>
              </a:lnSpc>
              <a:spcBef>
                <a:spcPts val="0"/>
              </a:spcBef>
              <a:spcAft>
                <a:spcPts val="0"/>
              </a:spcAft>
              <a:buClrTx/>
              <a:buSzTx/>
              <a:buFontTx/>
              <a:buNone/>
            </a:pPr>
            <a:fld id="{29E627B6-56CD-416F-B1FB-4DBF035CC8A5}" type="datetimeFigureOut">
              <a:rPr lang="ar-SA" smtClean="0">
                <a:solidFill>
                  <a:prstClr val="black">
                    <a:tint val="75000"/>
                  </a:prstClr>
                </a:solidFill>
                <a:latin typeface="Calibri"/>
                <a:cs typeface="Arial"/>
              </a:rPr>
              <a:pPr rtl="1" fontAlgn="auto">
                <a:lnSpc>
                  <a:spcPct val="100000"/>
                </a:lnSpc>
                <a:spcBef>
                  <a:spcPts val="0"/>
                </a:spcBef>
                <a:spcAft>
                  <a:spcPts val="0"/>
                </a:spcAft>
                <a:buClrTx/>
                <a:buSzTx/>
                <a:buFontTx/>
                <a:buNone/>
              </a:pPr>
              <a:t>07/01/1437</a:t>
            </a:fld>
            <a:endParaRPr lang="ar-SA">
              <a:solidFill>
                <a:prstClr val="black">
                  <a:tint val="75000"/>
                </a:prstClr>
              </a:solidFill>
              <a:latin typeface="Calibri"/>
              <a:cs typeface="Aria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auto">
              <a:lnSpc>
                <a:spcPct val="100000"/>
              </a:lnSpc>
              <a:spcBef>
                <a:spcPts val="0"/>
              </a:spcBef>
              <a:spcAft>
                <a:spcPts val="0"/>
              </a:spcAft>
              <a:buClrTx/>
              <a:buSzTx/>
              <a:buFontTx/>
              <a:buNone/>
            </a:pPr>
            <a:endParaRPr lang="ar-SA">
              <a:solidFill>
                <a:prstClr val="black">
                  <a:tint val="75000"/>
                </a:prstClr>
              </a:solidFill>
              <a:latin typeface="Calibri"/>
              <a:cs typeface="Aria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auto">
              <a:lnSpc>
                <a:spcPct val="100000"/>
              </a:lnSpc>
              <a:spcBef>
                <a:spcPts val="0"/>
              </a:spcBef>
              <a:spcAft>
                <a:spcPts val="0"/>
              </a:spcAft>
              <a:buClrTx/>
              <a:buSzTx/>
              <a:buFontTx/>
              <a:buNone/>
            </a:pPr>
            <a:fld id="{88FF2B0F-B576-4BF9-80F2-9D02072F8DC2}" type="slidenum">
              <a:rPr lang="ar-SA" smtClean="0">
                <a:solidFill>
                  <a:prstClr val="black">
                    <a:tint val="75000"/>
                  </a:prstClr>
                </a:solidFill>
                <a:latin typeface="Calibri"/>
                <a:cs typeface="Arial"/>
              </a:rPr>
              <a:pPr rtl="1" fontAlgn="auto">
                <a:lnSpc>
                  <a:spcPct val="100000"/>
                </a:lnSpc>
                <a:spcBef>
                  <a:spcPts val="0"/>
                </a:spcBef>
                <a:spcAft>
                  <a:spcPts val="0"/>
                </a:spcAft>
                <a:buClrTx/>
                <a:buSzTx/>
                <a:buFontTx/>
                <a:buNone/>
              </a:pPr>
              <a:t>‹#›</a:t>
            </a:fld>
            <a:endParaRPr lang="ar-SA">
              <a:solidFill>
                <a:prstClr val="black">
                  <a:tint val="75000"/>
                </a:prstClr>
              </a:solidFill>
              <a:latin typeface="Calibri"/>
              <a:cs typeface="Arial"/>
            </a:endParaRPr>
          </a:p>
        </p:txBody>
      </p:sp>
    </p:spTree>
  </p:cSld>
  <p:clrMap bg1="lt1" tx1="dk1" bg2="lt2" tx2="dk2" accent1="accent1" accent2="accent2" accent3="accent3" accent4="accent4" accent5="accent5" accent6="accent6" hlink="hlink" folHlink="folHlink"/>
  <p:sldLayoutIdLst>
    <p:sldLayoutId id="2147487162" r:id="rId1"/>
    <p:sldLayoutId id="2147487163" r:id="rId2"/>
    <p:sldLayoutId id="2147487164" r:id="rId3"/>
    <p:sldLayoutId id="2147487165" r:id="rId4"/>
    <p:sldLayoutId id="2147487166" r:id="rId5"/>
    <p:sldLayoutId id="2147487167" r:id="rId6"/>
    <p:sldLayoutId id="2147487168" r:id="rId7"/>
    <p:sldLayoutId id="2147487169" r:id="rId8"/>
    <p:sldLayoutId id="2147487170" r:id="rId9"/>
    <p:sldLayoutId id="2147487171" r:id="rId10"/>
    <p:sldLayoutId id="2147487172"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fontAlgn="auto">
              <a:lnSpc>
                <a:spcPct val="100000"/>
              </a:lnSpc>
              <a:spcBef>
                <a:spcPts val="0"/>
              </a:spcBef>
              <a:spcAft>
                <a:spcPts val="0"/>
              </a:spcAft>
              <a:buClrTx/>
              <a:buSzTx/>
              <a:buFontTx/>
              <a:buNone/>
            </a:pPr>
            <a:fld id="{29E627B6-56CD-416F-B1FB-4DBF035CC8A5}" type="datetimeFigureOut">
              <a:rPr lang="ar-SA" smtClean="0">
                <a:solidFill>
                  <a:prstClr val="black">
                    <a:tint val="75000"/>
                  </a:prstClr>
                </a:solidFill>
                <a:latin typeface="Calibri"/>
                <a:cs typeface="Arial"/>
              </a:rPr>
              <a:pPr rtl="1" fontAlgn="auto">
                <a:lnSpc>
                  <a:spcPct val="100000"/>
                </a:lnSpc>
                <a:spcBef>
                  <a:spcPts val="0"/>
                </a:spcBef>
                <a:spcAft>
                  <a:spcPts val="0"/>
                </a:spcAft>
                <a:buClrTx/>
                <a:buSzTx/>
                <a:buFontTx/>
                <a:buNone/>
              </a:pPr>
              <a:t>07/01/1437</a:t>
            </a:fld>
            <a:endParaRPr lang="ar-SA">
              <a:solidFill>
                <a:prstClr val="black">
                  <a:tint val="75000"/>
                </a:prstClr>
              </a:solidFill>
              <a:latin typeface="Calibri"/>
              <a:cs typeface="Aria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fontAlgn="auto">
              <a:lnSpc>
                <a:spcPct val="100000"/>
              </a:lnSpc>
              <a:spcBef>
                <a:spcPts val="0"/>
              </a:spcBef>
              <a:spcAft>
                <a:spcPts val="0"/>
              </a:spcAft>
              <a:buClrTx/>
              <a:buSzTx/>
              <a:buFontTx/>
              <a:buNone/>
            </a:pPr>
            <a:endParaRPr lang="ar-SA">
              <a:solidFill>
                <a:prstClr val="black">
                  <a:tint val="75000"/>
                </a:prstClr>
              </a:solidFill>
              <a:latin typeface="Calibri"/>
              <a:cs typeface="Aria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fontAlgn="auto">
              <a:lnSpc>
                <a:spcPct val="100000"/>
              </a:lnSpc>
              <a:spcBef>
                <a:spcPts val="0"/>
              </a:spcBef>
              <a:spcAft>
                <a:spcPts val="0"/>
              </a:spcAft>
              <a:buClrTx/>
              <a:buSzTx/>
              <a:buFontTx/>
              <a:buNone/>
            </a:pPr>
            <a:fld id="{88FF2B0F-B576-4BF9-80F2-9D02072F8DC2}" type="slidenum">
              <a:rPr lang="ar-SA" smtClean="0">
                <a:solidFill>
                  <a:prstClr val="black">
                    <a:tint val="75000"/>
                  </a:prstClr>
                </a:solidFill>
                <a:latin typeface="Calibri"/>
                <a:cs typeface="Arial"/>
              </a:rPr>
              <a:pPr rtl="1" fontAlgn="auto">
                <a:lnSpc>
                  <a:spcPct val="100000"/>
                </a:lnSpc>
                <a:spcBef>
                  <a:spcPts val="0"/>
                </a:spcBef>
                <a:spcAft>
                  <a:spcPts val="0"/>
                </a:spcAft>
                <a:buClrTx/>
                <a:buSzTx/>
                <a:buFontTx/>
                <a:buNone/>
              </a:pPr>
              <a:t>‹#›</a:t>
            </a:fld>
            <a:endParaRPr lang="ar-SA">
              <a:solidFill>
                <a:prstClr val="black">
                  <a:tint val="75000"/>
                </a:prstClr>
              </a:solidFill>
              <a:latin typeface="Calibri"/>
              <a:cs typeface="Arial"/>
            </a:endParaRPr>
          </a:p>
        </p:txBody>
      </p:sp>
    </p:spTree>
  </p:cSld>
  <p:clrMap bg1="lt1" tx1="dk1" bg2="lt2" tx2="dk2" accent1="accent1" accent2="accent2" accent3="accent3" accent4="accent4" accent5="accent5" accent6="accent6" hlink="hlink" folHlink="folHlink"/>
  <p:sldLayoutIdLst>
    <p:sldLayoutId id="2147487174" r:id="rId1"/>
    <p:sldLayoutId id="2147487175" r:id="rId2"/>
    <p:sldLayoutId id="2147487176" r:id="rId3"/>
    <p:sldLayoutId id="2147487177" r:id="rId4"/>
    <p:sldLayoutId id="2147487178" r:id="rId5"/>
    <p:sldLayoutId id="2147487179" r:id="rId6"/>
    <p:sldLayoutId id="2147487180" r:id="rId7"/>
    <p:sldLayoutId id="2147487181" r:id="rId8"/>
    <p:sldLayoutId id="2147487182" r:id="rId9"/>
    <p:sldLayoutId id="2147487183" r:id="rId10"/>
    <p:sldLayoutId id="2147487184"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9.xml"/><Relationship Id="rId5" Type="http://schemas.openxmlformats.org/officeDocument/2006/relationships/image" Target="../media/image19.jpeg"/><Relationship Id="rId4" Type="http://schemas.openxmlformats.org/officeDocument/2006/relationships/image" Target="../media/image18.jpeg"/></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04800" y="2476500"/>
            <a:ext cx="8420100" cy="0"/>
          </a:xfrm>
          <a:prstGeom prst="line">
            <a:avLst/>
          </a:prstGeom>
        </p:spPr>
        <p:style>
          <a:lnRef idx="2">
            <a:schemeClr val="accent5"/>
          </a:lnRef>
          <a:fillRef idx="0">
            <a:schemeClr val="accent5"/>
          </a:fillRef>
          <a:effectRef idx="1">
            <a:schemeClr val="accent5"/>
          </a:effectRef>
          <a:fontRef idx="minor">
            <a:schemeClr val="tx1"/>
          </a:fontRef>
        </p:style>
      </p:cxnSp>
      <p:sp>
        <p:nvSpPr>
          <p:cNvPr id="3" name="مستطيل 3"/>
          <p:cNvSpPr/>
          <p:nvPr/>
        </p:nvSpPr>
        <p:spPr>
          <a:xfrm>
            <a:off x="2276745" y="728700"/>
            <a:ext cx="4202561" cy="1323439"/>
          </a:xfrm>
          <a:prstGeom prst="rect">
            <a:avLst/>
          </a:prstGeom>
          <a:noFill/>
          <a:effectLst>
            <a:outerShdw blurRad="50800" dist="50800" dir="9120000" algn="ctr" rotWithShape="0">
              <a:schemeClr val="accent6">
                <a:lumMod val="60000"/>
                <a:lumOff val="40000"/>
                <a:alpha val="86000"/>
              </a:schemeClr>
            </a:outerShdw>
          </a:effectLst>
        </p:spPr>
        <p:txBody>
          <a:bodyPr wrap="none">
            <a:spAutoFit/>
          </a:bodyPr>
          <a:lstStyle/>
          <a:p>
            <a:pPr algn="ctr" fontAlgn="auto">
              <a:lnSpc>
                <a:spcPct val="100000"/>
              </a:lnSpc>
              <a:spcBef>
                <a:spcPts val="0"/>
              </a:spcBef>
              <a:spcAft>
                <a:spcPts val="0"/>
              </a:spcAft>
              <a:buClrTx/>
              <a:buSzTx/>
              <a:buFontTx/>
              <a:buNone/>
              <a:defRPr/>
            </a:pPr>
            <a:r>
              <a:rPr lang="en-US" sz="8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t>
            </a:r>
            <a:r>
              <a:rPr lang="en-US" sz="80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Protozoa</a:t>
            </a:r>
            <a:endParaRPr lang="ar-SA" sz="80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cs typeface="Arial"/>
            </a:endParaRPr>
          </a:p>
        </p:txBody>
      </p:sp>
      <p:sp>
        <p:nvSpPr>
          <p:cNvPr id="4" name="مستطيل 3"/>
          <p:cNvSpPr/>
          <p:nvPr/>
        </p:nvSpPr>
        <p:spPr>
          <a:xfrm>
            <a:off x="2114522" y="3383995"/>
            <a:ext cx="4887748" cy="923330"/>
          </a:xfrm>
          <a:prstGeom prst="rect">
            <a:avLst/>
          </a:prstGeom>
          <a:noFill/>
        </p:spPr>
        <p:txBody>
          <a:bodyPr wrap="none">
            <a:spAutoFit/>
          </a:bodyPr>
          <a:lstStyle/>
          <a:p>
            <a:pPr algn="ctr" fontAlgn="auto">
              <a:lnSpc>
                <a:spcPct val="100000"/>
              </a:lnSpc>
              <a:spcBef>
                <a:spcPts val="0"/>
              </a:spcBef>
              <a:spcAft>
                <a:spcPts val="0"/>
              </a:spcAft>
              <a:buClrTx/>
              <a:buSzTx/>
              <a:buFontTx/>
              <a:buNone/>
              <a:defRPr/>
            </a:pPr>
            <a:r>
              <a:rPr lang="en-US"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t>
            </a:r>
            <a:r>
              <a:rPr lang="en-US" sz="54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INTRODUCTION</a:t>
            </a:r>
            <a:endParaRPr lang="ar-SA" sz="54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3711" y="143925"/>
            <a:ext cx="2670924" cy="584775"/>
          </a:xfrm>
          <a:prstGeom prst="rect">
            <a:avLst/>
          </a:prstGeom>
          <a:noFill/>
        </p:spPr>
        <p:txBody>
          <a:bodyPr wrap="none" rtlCol="1">
            <a:spAutoFit/>
          </a:bodyPr>
          <a:lstStyle/>
          <a:p>
            <a:pPr algn="l" fontAlgn="auto">
              <a:lnSpc>
                <a:spcPct val="100000"/>
              </a:lnSpc>
              <a:spcBef>
                <a:spcPts val="0"/>
              </a:spcBef>
              <a:spcAft>
                <a:spcPts val="0"/>
              </a:spcAft>
              <a:buClrTx/>
              <a:buSzTx/>
              <a:buFontTx/>
              <a:buNone/>
            </a:pPr>
            <a:r>
              <a:rPr lang="en-US" sz="3200" b="1" dirty="0" smtClean="0">
                <a:solidFill>
                  <a:prstClr val="black"/>
                </a:solidFill>
                <a:latin typeface="Comic Sans MS" pitchFamily="66" charset="0"/>
                <a:cs typeface="+mn-cs"/>
              </a:rPr>
              <a:t>Epidemiology</a:t>
            </a:r>
            <a:endParaRPr lang="ar-SA" sz="3200" b="1" dirty="0">
              <a:solidFill>
                <a:prstClr val="black"/>
              </a:solidFill>
              <a:latin typeface="Comic Sans MS" pitchFamily="66" charset="0"/>
              <a:cs typeface="Times New Roman"/>
            </a:endParaRPr>
          </a:p>
        </p:txBody>
      </p:sp>
      <p:sp>
        <p:nvSpPr>
          <p:cNvPr id="8" name="Rectangle 7"/>
          <p:cNvSpPr/>
          <p:nvPr/>
        </p:nvSpPr>
        <p:spPr>
          <a:xfrm>
            <a:off x="462665" y="999145"/>
            <a:ext cx="8295480" cy="4852867"/>
          </a:xfrm>
          <a:prstGeom prst="rect">
            <a:avLst/>
          </a:prstGeom>
        </p:spPr>
        <p:txBody>
          <a:bodyPr wrap="square">
            <a:spAutoFit/>
          </a:bodyPr>
          <a:lstStyle/>
          <a:p>
            <a:pPr>
              <a:spcBef>
                <a:spcPts val="0"/>
              </a:spcBef>
              <a:spcAft>
                <a:spcPts val="3000"/>
              </a:spcAft>
              <a:buClrTx/>
              <a:buSzPct val="75000"/>
              <a:buFont typeface="Wingdings" pitchFamily="2" charset="2"/>
              <a:buChar char="q"/>
            </a:pPr>
            <a:r>
              <a:rPr lang="en-US" sz="2100" b="1" i="1" kern="0" dirty="0" smtClean="0">
                <a:solidFill>
                  <a:prstClr val="black"/>
                </a:solidFill>
              </a:rPr>
              <a:t> </a:t>
            </a:r>
            <a:r>
              <a:rPr lang="en-US" sz="2100" b="1" i="1" kern="0" dirty="0" err="1" smtClean="0">
                <a:solidFill>
                  <a:prstClr val="black"/>
                </a:solidFill>
              </a:rPr>
              <a:t>Entamoeba</a:t>
            </a:r>
            <a:r>
              <a:rPr lang="en-US" sz="2100" b="1" i="1" kern="0" dirty="0" smtClean="0">
                <a:solidFill>
                  <a:prstClr val="black"/>
                </a:solidFill>
              </a:rPr>
              <a:t> </a:t>
            </a:r>
            <a:r>
              <a:rPr lang="en-US" sz="2100" b="1" i="1" kern="0" dirty="0" err="1" smtClean="0">
                <a:solidFill>
                  <a:prstClr val="black"/>
                </a:solidFill>
              </a:rPr>
              <a:t>histolytica</a:t>
            </a:r>
            <a:r>
              <a:rPr lang="en-US" sz="2100" b="1" i="1" kern="0" dirty="0" smtClean="0">
                <a:solidFill>
                  <a:prstClr val="black"/>
                </a:solidFill>
              </a:rPr>
              <a:t> </a:t>
            </a:r>
            <a:r>
              <a:rPr lang="en-US" sz="2100" kern="0" dirty="0" smtClean="0">
                <a:solidFill>
                  <a:prstClr val="black"/>
                </a:solidFill>
                <a:sym typeface="Wingdings" pitchFamily="2" charset="2"/>
              </a:rPr>
              <a:t> </a:t>
            </a:r>
            <a:r>
              <a:rPr lang="en-US" sz="2100" b="1" kern="0" dirty="0" err="1" smtClean="0">
                <a:solidFill>
                  <a:prstClr val="black"/>
                </a:solidFill>
                <a:sym typeface="Wingdings" pitchFamily="2" charset="2"/>
              </a:rPr>
              <a:t>Amoebiasis</a:t>
            </a:r>
            <a:r>
              <a:rPr lang="en-US" sz="2100" kern="0" dirty="0" smtClean="0">
                <a:solidFill>
                  <a:prstClr val="black"/>
                </a:solidFill>
                <a:sym typeface="Wingdings" pitchFamily="2" charset="2"/>
              </a:rPr>
              <a:t> is cosmopolitan with high prevalence (u</a:t>
            </a:r>
            <a:r>
              <a:rPr lang="en-US" sz="2100" dirty="0" smtClean="0">
                <a:solidFill>
                  <a:srgbClr val="000000"/>
                </a:solidFill>
              </a:rPr>
              <a:t>p to 25% in some areas) </a:t>
            </a:r>
            <a:r>
              <a:rPr lang="en-US" sz="2100" kern="0" dirty="0" smtClean="0">
                <a:solidFill>
                  <a:prstClr val="black"/>
                </a:solidFill>
                <a:sym typeface="Wingdings" pitchFamily="2" charset="2"/>
              </a:rPr>
              <a:t>in tropical &amp; subtropical developing countries where transmission is extensive because of poor sanitation, poverty and overcrowding.</a:t>
            </a:r>
            <a:r>
              <a:rPr lang="en-US" sz="2100" b="1" dirty="0" smtClean="0">
                <a:solidFill>
                  <a:srgbClr val="000000"/>
                </a:solidFill>
              </a:rPr>
              <a:t> </a:t>
            </a:r>
            <a:r>
              <a:rPr lang="en-US" sz="2100" dirty="0" smtClean="0">
                <a:solidFill>
                  <a:srgbClr val="000000"/>
                </a:solidFill>
              </a:rPr>
              <a:t>But, it is estimated that only 10% of infected people are symptomatic (have dysentery) &amp; 90% are asymptomatic (carriers). Mortality is ~ 100.000 annually.</a:t>
            </a:r>
            <a:endParaRPr lang="en-US" sz="2100" kern="0" dirty="0" smtClean="0">
              <a:solidFill>
                <a:prstClr val="black"/>
              </a:solidFill>
              <a:sym typeface="Wingdings" pitchFamily="2" charset="2"/>
            </a:endParaRPr>
          </a:p>
          <a:p>
            <a:pPr fontAlgn="auto">
              <a:spcBef>
                <a:spcPts val="0"/>
              </a:spcBef>
              <a:spcAft>
                <a:spcPts val="3000"/>
              </a:spcAft>
              <a:buClrTx/>
              <a:buSzPct val="75000"/>
              <a:buFont typeface="Wingdings" pitchFamily="2" charset="2"/>
              <a:buChar char="q"/>
              <a:defRPr/>
            </a:pPr>
            <a:r>
              <a:rPr lang="en-US" sz="2100" b="1" i="1" kern="0" dirty="0" smtClean="0">
                <a:solidFill>
                  <a:prstClr val="black"/>
                </a:solidFill>
              </a:rPr>
              <a:t> Balantidium coli </a:t>
            </a:r>
            <a:r>
              <a:rPr lang="en-US" sz="2100" kern="0" dirty="0" smtClean="0">
                <a:solidFill>
                  <a:prstClr val="black"/>
                </a:solidFill>
                <a:sym typeface="Wingdings" pitchFamily="2" charset="2"/>
              </a:rPr>
              <a:t></a:t>
            </a:r>
            <a:r>
              <a:rPr lang="en-US" sz="2100" b="1" kern="0" dirty="0" smtClean="0">
                <a:solidFill>
                  <a:prstClr val="black"/>
                </a:solidFill>
                <a:sym typeface="Wingdings" pitchFamily="2" charset="2"/>
              </a:rPr>
              <a:t> </a:t>
            </a:r>
            <a:r>
              <a:rPr lang="en-US" sz="2100" b="1" dirty="0" err="1" smtClean="0"/>
              <a:t>Balantidiasis</a:t>
            </a:r>
            <a:r>
              <a:rPr lang="en-US" sz="2100" b="1" dirty="0" smtClean="0"/>
              <a:t> </a:t>
            </a:r>
            <a:r>
              <a:rPr lang="en-US" sz="2100" dirty="0" smtClean="0"/>
              <a:t>is cosmopolitan, but more prevalent in warmer climates and pig raising countries. </a:t>
            </a:r>
            <a:endParaRPr lang="en-US" sz="2100" kern="0" dirty="0" smtClean="0">
              <a:solidFill>
                <a:prstClr val="black"/>
              </a:solidFill>
            </a:endParaRPr>
          </a:p>
          <a:p>
            <a:pPr>
              <a:spcBef>
                <a:spcPts val="0"/>
              </a:spcBef>
              <a:spcAft>
                <a:spcPts val="3000"/>
              </a:spcAft>
              <a:buClrTx/>
              <a:buSzPct val="75000"/>
              <a:buFont typeface="Wingdings" pitchFamily="2" charset="2"/>
              <a:buChar char="q"/>
            </a:pPr>
            <a:r>
              <a:rPr lang="en-US" sz="2100" kern="0" dirty="0" smtClean="0">
                <a:solidFill>
                  <a:prstClr val="black"/>
                </a:solidFill>
              </a:rPr>
              <a:t> </a:t>
            </a:r>
            <a:r>
              <a:rPr lang="en-US" sz="2100" b="1" i="1" kern="0" dirty="0" err="1" smtClean="0">
                <a:solidFill>
                  <a:prstClr val="black"/>
                </a:solidFill>
              </a:rPr>
              <a:t>Giardia</a:t>
            </a:r>
            <a:r>
              <a:rPr lang="en-US" sz="2100" b="1" i="1" kern="0" dirty="0" smtClean="0">
                <a:solidFill>
                  <a:prstClr val="black"/>
                </a:solidFill>
              </a:rPr>
              <a:t> </a:t>
            </a:r>
            <a:r>
              <a:rPr lang="en-US" sz="2100" b="1" i="1" kern="0" dirty="0" err="1" smtClean="0">
                <a:solidFill>
                  <a:prstClr val="black"/>
                </a:solidFill>
              </a:rPr>
              <a:t>lamblia</a:t>
            </a:r>
            <a:r>
              <a:rPr lang="en-US" sz="2100" b="1" i="1" kern="0" dirty="0" smtClean="0">
                <a:solidFill>
                  <a:prstClr val="black"/>
                </a:solidFill>
              </a:rPr>
              <a:t> </a:t>
            </a:r>
            <a:r>
              <a:rPr lang="en-US" sz="2100" kern="0" dirty="0" smtClean="0">
                <a:solidFill>
                  <a:prstClr val="black"/>
                </a:solidFill>
                <a:sym typeface="Wingdings" pitchFamily="2" charset="2"/>
              </a:rPr>
              <a:t> </a:t>
            </a:r>
            <a:r>
              <a:rPr lang="en-US" sz="2100" b="1" dirty="0" err="1" smtClean="0">
                <a:solidFill>
                  <a:prstClr val="black"/>
                </a:solidFill>
              </a:rPr>
              <a:t>Giardiasis</a:t>
            </a:r>
            <a:r>
              <a:rPr lang="en-US" sz="2100" b="1" dirty="0" smtClean="0">
                <a:solidFill>
                  <a:prstClr val="black"/>
                </a:solidFill>
              </a:rPr>
              <a:t> </a:t>
            </a:r>
            <a:r>
              <a:rPr lang="en-US" sz="2100" dirty="0" smtClean="0">
                <a:solidFill>
                  <a:prstClr val="black"/>
                </a:solidFill>
              </a:rPr>
              <a:t>occurs worldwide</a:t>
            </a:r>
            <a:r>
              <a:rPr lang="en-US" sz="2100" dirty="0" smtClean="0">
                <a:solidFill>
                  <a:srgbClr val="000000"/>
                </a:solidFill>
              </a:rPr>
              <a:t>, but is more prevalent in regions with poor hygiene, </a:t>
            </a:r>
            <a:r>
              <a:rPr lang="en-US" sz="2100" dirty="0" smtClean="0">
                <a:solidFill>
                  <a:prstClr val="black"/>
                </a:solidFill>
              </a:rPr>
              <a:t>particularly of water sanitation. It is known to cause epidemic, endemic or traveler’s diarrhea. Transmission also occurs by person-to-person contact (</a:t>
            </a:r>
            <a:r>
              <a:rPr lang="en-US" sz="2100" dirty="0" err="1" smtClean="0">
                <a:solidFill>
                  <a:prstClr val="black"/>
                </a:solidFill>
              </a:rPr>
              <a:t>eg</a:t>
            </a:r>
            <a:r>
              <a:rPr lang="en-US" sz="2100" dirty="0" smtClean="0">
                <a:solidFill>
                  <a:prstClr val="black"/>
                </a:solidFill>
              </a:rPr>
              <a:t>. in day care centers), and is more common in children.</a:t>
            </a:r>
            <a:endParaRPr lang="en-US" sz="2100" kern="0" dirty="0" smtClean="0">
              <a:solidFill>
                <a:prstClr val="black"/>
              </a:solidFill>
            </a:endParaRPr>
          </a:p>
        </p:txBody>
      </p:sp>
      <p:cxnSp>
        <p:nvCxnSpPr>
          <p:cNvPr id="7" name="Straight Connector 6"/>
          <p:cNvCxnSpPr/>
          <p:nvPr/>
        </p:nvCxnSpPr>
        <p:spPr>
          <a:xfrm>
            <a:off x="296525" y="773705"/>
            <a:ext cx="8686800" cy="0"/>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heckerboard(across)">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checkerboard(across)">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checkerboard(across)">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33711" y="143925"/>
            <a:ext cx="4342856" cy="584775"/>
          </a:xfrm>
          <a:prstGeom prst="rect">
            <a:avLst/>
          </a:prstGeom>
          <a:noFill/>
        </p:spPr>
        <p:txBody>
          <a:bodyPr wrap="none" rtlCol="1">
            <a:spAutoFit/>
          </a:bodyPr>
          <a:lstStyle/>
          <a:p>
            <a:pPr algn="l" fontAlgn="auto">
              <a:lnSpc>
                <a:spcPct val="100000"/>
              </a:lnSpc>
              <a:spcBef>
                <a:spcPts val="0"/>
              </a:spcBef>
              <a:spcAft>
                <a:spcPts val="0"/>
              </a:spcAft>
              <a:buClrTx/>
              <a:buSzTx/>
              <a:buFontTx/>
              <a:buNone/>
            </a:pPr>
            <a:r>
              <a:rPr lang="en-US" sz="3200" b="1" dirty="0" smtClean="0">
                <a:solidFill>
                  <a:prstClr val="black"/>
                </a:solidFill>
                <a:latin typeface="Comic Sans MS" pitchFamily="66" charset="0"/>
                <a:cs typeface="+mn-cs"/>
              </a:rPr>
              <a:t>Epidemiology  (cont.)</a:t>
            </a:r>
            <a:endParaRPr lang="ar-SA" sz="3200" b="1" dirty="0">
              <a:solidFill>
                <a:prstClr val="black"/>
              </a:solidFill>
              <a:latin typeface="Comic Sans MS" pitchFamily="66" charset="0"/>
              <a:cs typeface="Times New Roman"/>
            </a:endParaRPr>
          </a:p>
        </p:txBody>
      </p:sp>
      <p:sp>
        <p:nvSpPr>
          <p:cNvPr id="8" name="Rectangle 7"/>
          <p:cNvSpPr/>
          <p:nvPr/>
        </p:nvSpPr>
        <p:spPr>
          <a:xfrm>
            <a:off x="521549" y="935805"/>
            <a:ext cx="8145905" cy="4198072"/>
          </a:xfrm>
          <a:prstGeom prst="rect">
            <a:avLst/>
          </a:prstGeom>
        </p:spPr>
        <p:txBody>
          <a:bodyPr wrap="square">
            <a:spAutoFit/>
          </a:bodyPr>
          <a:lstStyle/>
          <a:p>
            <a:pPr>
              <a:lnSpc>
                <a:spcPct val="90000"/>
              </a:lnSpc>
              <a:spcBef>
                <a:spcPts val="0"/>
              </a:spcBef>
              <a:spcAft>
                <a:spcPts val="2400"/>
              </a:spcAft>
              <a:buClrTx/>
              <a:buSzPct val="75000"/>
              <a:buFont typeface="Wingdings" pitchFamily="2" charset="2"/>
              <a:buChar char="q"/>
            </a:pPr>
            <a:r>
              <a:rPr lang="en-US" sz="2100" b="1" i="1" dirty="0" smtClean="0">
                <a:solidFill>
                  <a:prstClr val="black"/>
                </a:solidFill>
              </a:rPr>
              <a:t> Cryptosporidium </a:t>
            </a:r>
            <a:r>
              <a:rPr lang="en-US" sz="2100" b="1" i="1" dirty="0" err="1" smtClean="0">
                <a:solidFill>
                  <a:prstClr val="black"/>
                </a:solidFill>
              </a:rPr>
              <a:t>parvum</a:t>
            </a:r>
            <a:r>
              <a:rPr lang="en-US" sz="2100" b="1" dirty="0" smtClean="0">
                <a:solidFill>
                  <a:prstClr val="black"/>
                </a:solidFill>
              </a:rPr>
              <a:t> </a:t>
            </a:r>
            <a:r>
              <a:rPr lang="en-US" sz="2100" dirty="0" smtClean="0">
                <a:solidFill>
                  <a:prstClr val="black"/>
                </a:solidFill>
                <a:sym typeface="Wingdings" pitchFamily="2" charset="2"/>
              </a:rPr>
              <a:t> </a:t>
            </a:r>
            <a:r>
              <a:rPr lang="en-US" sz="2100" b="1" dirty="0" smtClean="0">
                <a:solidFill>
                  <a:prstClr val="black"/>
                </a:solidFill>
              </a:rPr>
              <a:t>Cryptosporidiosis </a:t>
            </a:r>
            <a:r>
              <a:rPr lang="en-US" sz="2100" dirty="0" smtClean="0">
                <a:solidFill>
                  <a:prstClr val="black"/>
                </a:solidFill>
              </a:rPr>
              <a:t>is cosmopolitan and considered as one of the three most common causes of diarrhea in the world. Risk groups include travelers to endemic areas, members and children of day care centers, and animal handlers. It is opportunistic and causes serious disease in </a:t>
            </a:r>
            <a:r>
              <a:rPr lang="en-US" sz="2100" dirty="0" err="1" smtClean="0">
                <a:solidFill>
                  <a:prstClr val="black"/>
                </a:solidFill>
              </a:rPr>
              <a:t>immuno</a:t>
            </a:r>
            <a:r>
              <a:rPr lang="en-US" sz="2100" dirty="0" smtClean="0">
                <a:solidFill>
                  <a:prstClr val="black"/>
                </a:solidFill>
              </a:rPr>
              <a:t>-compromised patients. Autoinfection occurs.</a:t>
            </a:r>
          </a:p>
          <a:p>
            <a:pPr lvl="0">
              <a:lnSpc>
                <a:spcPct val="90000"/>
              </a:lnSpc>
              <a:spcBef>
                <a:spcPts val="0"/>
              </a:spcBef>
              <a:spcAft>
                <a:spcPts val="2400"/>
              </a:spcAft>
              <a:buClrTx/>
              <a:buSzPct val="75000"/>
              <a:buFont typeface="Wingdings" pitchFamily="2" charset="2"/>
              <a:buChar char="q"/>
              <a:defRPr/>
            </a:pPr>
            <a:r>
              <a:rPr lang="en-US" sz="2100" kern="0" dirty="0" smtClean="0">
                <a:solidFill>
                  <a:prstClr val="black"/>
                </a:solidFill>
              </a:rPr>
              <a:t> </a:t>
            </a:r>
            <a:r>
              <a:rPr lang="en-US" sz="2100" b="1" dirty="0" smtClean="0">
                <a:solidFill>
                  <a:prstClr val="black"/>
                </a:solidFill>
              </a:rPr>
              <a:t> </a:t>
            </a:r>
            <a:r>
              <a:rPr lang="en-US" sz="2100" b="1" i="1" dirty="0" smtClean="0">
                <a:solidFill>
                  <a:prstClr val="black"/>
                </a:solidFill>
              </a:rPr>
              <a:t>Cyclospora </a:t>
            </a:r>
            <a:r>
              <a:rPr lang="en-US" sz="2100" b="1" i="1" dirty="0" err="1" smtClean="0">
                <a:solidFill>
                  <a:prstClr val="black"/>
                </a:solidFill>
              </a:rPr>
              <a:t>cayetanensis</a:t>
            </a:r>
            <a:r>
              <a:rPr lang="en-US" sz="2100" b="1" dirty="0" smtClean="0">
                <a:solidFill>
                  <a:prstClr val="black"/>
                </a:solidFill>
              </a:rPr>
              <a:t> </a:t>
            </a:r>
            <a:r>
              <a:rPr lang="en-US" sz="2100" b="1" dirty="0" smtClean="0">
                <a:solidFill>
                  <a:prstClr val="black"/>
                </a:solidFill>
                <a:sym typeface="Wingdings" pitchFamily="2" charset="2"/>
              </a:rPr>
              <a:t> </a:t>
            </a:r>
            <a:r>
              <a:rPr lang="en-US" sz="2100" b="1" dirty="0" err="1" smtClean="0">
                <a:solidFill>
                  <a:prstClr val="black"/>
                </a:solidFill>
              </a:rPr>
              <a:t>Cyclosporiasis</a:t>
            </a:r>
            <a:r>
              <a:rPr lang="en-US" sz="2100" b="1" dirty="0" smtClean="0">
                <a:solidFill>
                  <a:prstClr val="black"/>
                </a:solidFill>
              </a:rPr>
              <a:t> </a:t>
            </a:r>
            <a:r>
              <a:rPr lang="en-US" sz="2100" dirty="0" smtClean="0">
                <a:solidFill>
                  <a:prstClr val="black"/>
                </a:solidFill>
              </a:rPr>
              <a:t>is cosmopolitan. Infections occur through ingestion of </a:t>
            </a:r>
            <a:r>
              <a:rPr lang="en-US" sz="2100" dirty="0" err="1" smtClean="0">
                <a:solidFill>
                  <a:prstClr val="black"/>
                </a:solidFill>
              </a:rPr>
              <a:t>sporulated</a:t>
            </a:r>
            <a:r>
              <a:rPr lang="en-US" sz="2100" dirty="0" smtClean="0">
                <a:solidFill>
                  <a:prstClr val="black"/>
                </a:solidFill>
              </a:rPr>
              <a:t> </a:t>
            </a:r>
            <a:r>
              <a:rPr lang="en-US" sz="2100" dirty="0" err="1" smtClean="0">
                <a:solidFill>
                  <a:prstClr val="black"/>
                </a:solidFill>
              </a:rPr>
              <a:t>oocysts</a:t>
            </a:r>
            <a:r>
              <a:rPr lang="en-US" sz="2100" dirty="0" smtClean="0">
                <a:solidFill>
                  <a:prstClr val="black"/>
                </a:solidFill>
              </a:rPr>
              <a:t> in food or drinks. Autoinfection does not occur.</a:t>
            </a:r>
          </a:p>
          <a:p>
            <a:pPr lvl="0">
              <a:lnSpc>
                <a:spcPct val="90000"/>
              </a:lnSpc>
              <a:spcBef>
                <a:spcPts val="0"/>
              </a:spcBef>
              <a:spcAft>
                <a:spcPts val="2400"/>
              </a:spcAft>
              <a:buClrTx/>
              <a:buSzPct val="75000"/>
              <a:buFont typeface="Wingdings" pitchFamily="2" charset="2"/>
              <a:buChar char="q"/>
              <a:defRPr/>
            </a:pPr>
            <a:r>
              <a:rPr lang="en-US" sz="2100" kern="0" dirty="0" smtClean="0">
                <a:solidFill>
                  <a:prstClr val="black"/>
                </a:solidFill>
              </a:rPr>
              <a:t> </a:t>
            </a:r>
            <a:r>
              <a:rPr lang="en-US" sz="2100" b="1" i="1" dirty="0" err="1" smtClean="0">
                <a:solidFill>
                  <a:prstClr val="black"/>
                </a:solidFill>
              </a:rPr>
              <a:t>Isospora</a:t>
            </a:r>
            <a:r>
              <a:rPr lang="en-US" sz="2100" b="1" i="1" dirty="0" smtClean="0">
                <a:solidFill>
                  <a:prstClr val="black"/>
                </a:solidFill>
              </a:rPr>
              <a:t> belli</a:t>
            </a:r>
            <a:r>
              <a:rPr lang="en-US" sz="2100" b="1" dirty="0" smtClean="0">
                <a:solidFill>
                  <a:prstClr val="black"/>
                </a:solidFill>
              </a:rPr>
              <a:t> </a:t>
            </a:r>
            <a:r>
              <a:rPr lang="en-US" sz="2100" b="1" dirty="0" smtClean="0">
                <a:solidFill>
                  <a:prstClr val="black"/>
                </a:solidFill>
                <a:sym typeface="Wingdings" pitchFamily="2" charset="2"/>
              </a:rPr>
              <a:t> </a:t>
            </a:r>
            <a:r>
              <a:rPr lang="en-US" sz="2100" b="1" dirty="0" err="1" smtClean="0">
                <a:solidFill>
                  <a:prstClr val="black"/>
                </a:solidFill>
                <a:sym typeface="Wingdings" pitchFamily="2" charset="2"/>
              </a:rPr>
              <a:t>Isosporiasis</a:t>
            </a:r>
            <a:r>
              <a:rPr lang="en-US" sz="2100" dirty="0" smtClean="0">
                <a:solidFill>
                  <a:prstClr val="black"/>
                </a:solidFill>
                <a:sym typeface="Wingdings" pitchFamily="2" charset="2"/>
              </a:rPr>
              <a:t> i</a:t>
            </a:r>
            <a:r>
              <a:rPr lang="en-US" sz="2100" dirty="0" smtClean="0">
                <a:solidFill>
                  <a:prstClr val="black"/>
                </a:solidFill>
              </a:rPr>
              <a:t>s cosmopolitan. Occurs through ingestion of </a:t>
            </a:r>
            <a:r>
              <a:rPr lang="en-US" sz="2100" dirty="0" err="1" smtClean="0">
                <a:solidFill>
                  <a:prstClr val="black"/>
                </a:solidFill>
              </a:rPr>
              <a:t>sporulated</a:t>
            </a:r>
            <a:r>
              <a:rPr lang="en-US" sz="2100" dirty="0" smtClean="0">
                <a:solidFill>
                  <a:prstClr val="black"/>
                </a:solidFill>
              </a:rPr>
              <a:t> </a:t>
            </a:r>
            <a:r>
              <a:rPr lang="en-US" sz="2100" dirty="0" err="1" smtClean="0">
                <a:solidFill>
                  <a:prstClr val="black"/>
                </a:solidFill>
              </a:rPr>
              <a:t>oocysts</a:t>
            </a:r>
            <a:r>
              <a:rPr lang="en-US" sz="2100" dirty="0" smtClean="0">
                <a:solidFill>
                  <a:prstClr val="black"/>
                </a:solidFill>
              </a:rPr>
              <a:t> in food and water. Autoinfection may occur.</a:t>
            </a:r>
            <a:endParaRPr lang="en-US" sz="2100" kern="0" dirty="0" smtClean="0">
              <a:solidFill>
                <a:prstClr val="black"/>
              </a:solidFill>
            </a:endParaRPr>
          </a:p>
        </p:txBody>
      </p:sp>
      <p:cxnSp>
        <p:nvCxnSpPr>
          <p:cNvPr id="7" name="Straight Connector 6"/>
          <p:cNvCxnSpPr/>
          <p:nvPr/>
        </p:nvCxnSpPr>
        <p:spPr>
          <a:xfrm>
            <a:off x="296525" y="773705"/>
            <a:ext cx="8686800" cy="0"/>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6"/>
          <p:cNvSpPr>
            <a:spLocks noChangeArrowheads="1"/>
          </p:cNvSpPr>
          <p:nvPr/>
        </p:nvSpPr>
        <p:spPr bwMode="auto">
          <a:xfrm>
            <a:off x="1322343" y="252369"/>
            <a:ext cx="5987537" cy="501676"/>
          </a:xfrm>
          <a:prstGeom prst="rect">
            <a:avLst/>
          </a:prstGeom>
          <a:solidFill>
            <a:schemeClr val="bg2">
              <a:lumMod val="75000"/>
            </a:schemeClr>
          </a:solidFill>
          <a:ln w="9525">
            <a:noFill/>
            <a:miter lim="800000"/>
            <a:headEnd/>
            <a:tailEnd/>
          </a:ln>
        </p:spPr>
        <p:txBody>
          <a:bodyPr wrap="none">
            <a:spAutoFit/>
          </a:bodyPr>
          <a:lstStyle/>
          <a:p>
            <a:r>
              <a:rPr lang="en-US" sz="2800" b="1" dirty="0" smtClean="0">
                <a:latin typeface="Arial" pitchFamily="34" charset="0"/>
              </a:rPr>
              <a:t>Amoebae </a:t>
            </a:r>
            <a:r>
              <a:rPr lang="en-US" sz="2800" b="1" dirty="0">
                <a:latin typeface="Arial" pitchFamily="34" charset="0"/>
              </a:rPr>
              <a:t>of the alimentary canal</a:t>
            </a:r>
            <a:endParaRPr lang="en-GB" sz="2800" b="1" dirty="0">
              <a:latin typeface="Arial" pitchFamily="34" charset="0"/>
            </a:endParaRPr>
          </a:p>
        </p:txBody>
      </p:sp>
      <p:sp>
        <p:nvSpPr>
          <p:cNvPr id="7172" name="Text Box 7"/>
          <p:cNvSpPr txBox="1">
            <a:spLocks noChangeArrowheads="1"/>
          </p:cNvSpPr>
          <p:nvPr/>
        </p:nvSpPr>
        <p:spPr bwMode="auto">
          <a:xfrm>
            <a:off x="1104900" y="1384300"/>
            <a:ext cx="4600575" cy="2380652"/>
          </a:xfrm>
          <a:prstGeom prst="rect">
            <a:avLst/>
          </a:prstGeom>
          <a:solidFill>
            <a:schemeClr val="bg1">
              <a:lumMod val="85000"/>
            </a:schemeClr>
          </a:solidFill>
          <a:ln w="9525">
            <a:noFill/>
            <a:miter lim="800000"/>
            <a:headEnd/>
            <a:tailEnd/>
          </a:ln>
        </p:spPr>
        <p:txBody>
          <a:bodyPr wrap="square">
            <a:spAutoFit/>
          </a:bodyPr>
          <a:lstStyle/>
          <a:p>
            <a:pPr rtl="0">
              <a:spcBef>
                <a:spcPts val="600"/>
              </a:spcBef>
            </a:pPr>
            <a:r>
              <a:rPr lang="en-US" sz="1800" b="1" i="1" dirty="0"/>
              <a:t>   </a:t>
            </a:r>
            <a:r>
              <a:rPr lang="en-US" sz="1800" b="1" i="1" dirty="0" err="1"/>
              <a:t>Entamoeba</a:t>
            </a:r>
            <a:r>
              <a:rPr lang="en-US" sz="1800" b="1" i="1" dirty="0"/>
              <a:t> </a:t>
            </a:r>
            <a:r>
              <a:rPr lang="en-US" sz="1800" b="1" i="1" dirty="0" err="1"/>
              <a:t>histolytica</a:t>
            </a:r>
            <a:r>
              <a:rPr lang="en-US" sz="1800" b="1" i="1" dirty="0"/>
              <a:t> </a:t>
            </a:r>
          </a:p>
          <a:p>
            <a:pPr rtl="0">
              <a:spcBef>
                <a:spcPts val="600"/>
              </a:spcBef>
            </a:pPr>
            <a:r>
              <a:rPr lang="en-US" sz="1800" b="1" i="1" dirty="0"/>
              <a:t>   </a:t>
            </a:r>
            <a:r>
              <a:rPr lang="en-US" sz="1800" b="1" i="1" dirty="0" err="1"/>
              <a:t>Entamoeba</a:t>
            </a:r>
            <a:r>
              <a:rPr lang="en-US" sz="1800" b="1" i="1" dirty="0"/>
              <a:t> coli</a:t>
            </a:r>
          </a:p>
          <a:p>
            <a:pPr rtl="0">
              <a:spcBef>
                <a:spcPts val="600"/>
              </a:spcBef>
            </a:pPr>
            <a:r>
              <a:rPr lang="en-US" sz="1800" b="1" i="1" dirty="0"/>
              <a:t>   </a:t>
            </a:r>
            <a:r>
              <a:rPr lang="en-US" sz="1800" b="1" i="1" dirty="0" err="1"/>
              <a:t>Entamoeba</a:t>
            </a:r>
            <a:r>
              <a:rPr lang="en-US" sz="1800" b="1" i="1" dirty="0"/>
              <a:t> </a:t>
            </a:r>
            <a:r>
              <a:rPr lang="en-US" sz="1800" b="1" i="1" dirty="0" err="1"/>
              <a:t>gingivalis</a:t>
            </a:r>
            <a:r>
              <a:rPr lang="en-US" sz="1800" b="1" i="1" dirty="0"/>
              <a:t> </a:t>
            </a:r>
          </a:p>
          <a:p>
            <a:pPr rtl="0">
              <a:spcBef>
                <a:spcPts val="600"/>
              </a:spcBef>
            </a:pPr>
            <a:r>
              <a:rPr lang="en-US" sz="1800" b="1" i="1" dirty="0"/>
              <a:t>   </a:t>
            </a:r>
            <a:r>
              <a:rPr lang="en-US" sz="1800" b="1" i="1" dirty="0" err="1"/>
              <a:t>Endolimax</a:t>
            </a:r>
            <a:r>
              <a:rPr lang="en-US" sz="1800" b="1" i="1" dirty="0"/>
              <a:t> nana </a:t>
            </a:r>
          </a:p>
          <a:p>
            <a:pPr rtl="0">
              <a:spcBef>
                <a:spcPts val="600"/>
              </a:spcBef>
            </a:pPr>
            <a:r>
              <a:rPr lang="en-US" sz="1800" b="1" i="1" dirty="0"/>
              <a:t>   </a:t>
            </a:r>
            <a:r>
              <a:rPr lang="en-US" sz="1800" b="1" i="1" dirty="0" err="1"/>
              <a:t>Iodamoeba</a:t>
            </a:r>
            <a:r>
              <a:rPr lang="en-US" sz="1800" b="1" i="1" dirty="0"/>
              <a:t> </a:t>
            </a:r>
            <a:r>
              <a:rPr lang="en-US" sz="1800" b="1" i="1" dirty="0" err="1"/>
              <a:t>butschlii</a:t>
            </a:r>
            <a:r>
              <a:rPr lang="en-US" sz="1800" b="1" i="1" dirty="0"/>
              <a:t>  </a:t>
            </a:r>
          </a:p>
        </p:txBody>
      </p:sp>
      <p:pic>
        <p:nvPicPr>
          <p:cNvPr id="7173" name="Picture 69"/>
          <p:cNvPicPr>
            <a:picLocks noChangeAspect="1" noChangeArrowheads="1"/>
          </p:cNvPicPr>
          <p:nvPr/>
        </p:nvPicPr>
        <p:blipFill>
          <a:blip r:embed="rId2" cstate="print"/>
          <a:srcRect l="46965" b="4166"/>
          <a:stretch>
            <a:fillRect/>
          </a:stretch>
        </p:blipFill>
        <p:spPr bwMode="auto">
          <a:xfrm>
            <a:off x="6972300" y="1250950"/>
            <a:ext cx="1679575" cy="2411412"/>
          </a:xfrm>
          <a:prstGeom prst="rect">
            <a:avLst/>
          </a:prstGeom>
          <a:noFill/>
          <a:ln w="9525">
            <a:noFill/>
            <a:miter lim="800000"/>
            <a:headEnd/>
            <a:tailEnd/>
          </a:ln>
        </p:spPr>
      </p:pic>
      <p:pic>
        <p:nvPicPr>
          <p:cNvPr id="8" name="Picture 71"/>
          <p:cNvPicPr>
            <a:picLocks noChangeAspect="1" noChangeArrowheads="1"/>
          </p:cNvPicPr>
          <p:nvPr/>
        </p:nvPicPr>
        <p:blipFill>
          <a:blip r:embed="rId3" cstate="print"/>
          <a:srcRect/>
          <a:stretch>
            <a:fillRect/>
          </a:stretch>
        </p:blipFill>
        <p:spPr bwMode="auto">
          <a:xfrm>
            <a:off x="5372100" y="4229100"/>
            <a:ext cx="3322683" cy="1690078"/>
          </a:xfrm>
          <a:prstGeom prst="rect">
            <a:avLst/>
          </a:prstGeom>
          <a:noFill/>
          <a:ln w="9525">
            <a:noFill/>
            <a:miter lim="800000"/>
            <a:headEnd/>
            <a:tailEnd/>
          </a:ln>
        </p:spPr>
      </p:pic>
      <p:sp>
        <p:nvSpPr>
          <p:cNvPr id="9" name="Text Box 19"/>
          <p:cNvSpPr txBox="1">
            <a:spLocks noChangeArrowheads="1"/>
          </p:cNvSpPr>
          <p:nvPr/>
        </p:nvSpPr>
        <p:spPr bwMode="auto">
          <a:xfrm>
            <a:off x="1104900" y="4673600"/>
            <a:ext cx="3627443" cy="443198"/>
          </a:xfrm>
          <a:prstGeom prst="rect">
            <a:avLst/>
          </a:prstGeom>
          <a:solidFill>
            <a:schemeClr val="bg2">
              <a:lumMod val="75000"/>
            </a:schemeClr>
          </a:solidFill>
          <a:ln w="9525">
            <a:noFill/>
            <a:miter lim="800000"/>
            <a:headEnd/>
            <a:tailEnd/>
          </a:ln>
        </p:spPr>
        <p:txBody>
          <a:bodyPr wrap="square">
            <a:spAutoFit/>
          </a:bodyPr>
          <a:lstStyle/>
          <a:p>
            <a:pPr rtl="0"/>
            <a:r>
              <a:rPr lang="en-US" b="1" dirty="0"/>
              <a:t>Free living </a:t>
            </a:r>
            <a:r>
              <a:rPr lang="en-US" b="1" dirty="0" err="1"/>
              <a:t>amebae</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heckerboard(across)">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ChangeArrowheads="1"/>
          </p:cNvSpPr>
          <p:nvPr/>
        </p:nvSpPr>
        <p:spPr bwMode="auto">
          <a:xfrm>
            <a:off x="660400" y="539750"/>
            <a:ext cx="4929255" cy="867930"/>
          </a:xfrm>
          <a:prstGeom prst="rect">
            <a:avLst/>
          </a:prstGeom>
          <a:solidFill>
            <a:schemeClr val="bg2">
              <a:lumMod val="75000"/>
            </a:schemeClr>
          </a:solidFill>
          <a:ln w="9525">
            <a:noFill/>
            <a:miter lim="800000"/>
            <a:headEnd/>
            <a:tailEnd/>
          </a:ln>
        </p:spPr>
        <p:txBody>
          <a:bodyPr wrap="square">
            <a:spAutoFit/>
          </a:bodyPr>
          <a:lstStyle/>
          <a:p>
            <a:pPr algn="ctr" rtl="0">
              <a:lnSpc>
                <a:spcPct val="90000"/>
              </a:lnSpc>
            </a:pPr>
            <a:r>
              <a:rPr lang="en-US" sz="2800" b="1" dirty="0">
                <a:latin typeface="Arial" pitchFamily="34" charset="0"/>
              </a:rPr>
              <a:t>Flagellates of the digestive </a:t>
            </a:r>
            <a:r>
              <a:rPr lang="en-US" sz="2800" b="1" dirty="0" smtClean="0">
                <a:latin typeface="Arial" pitchFamily="34" charset="0"/>
              </a:rPr>
              <a:t>and </a:t>
            </a:r>
            <a:r>
              <a:rPr lang="en-US" sz="2800" b="1" dirty="0">
                <a:latin typeface="Arial" pitchFamily="34" charset="0"/>
              </a:rPr>
              <a:t>urogenital tract</a:t>
            </a:r>
            <a:endParaRPr lang="ar-SA" sz="2800" b="1" dirty="0">
              <a:latin typeface="Arial" pitchFamily="34" charset="0"/>
            </a:endParaRPr>
          </a:p>
        </p:txBody>
      </p:sp>
      <p:sp>
        <p:nvSpPr>
          <p:cNvPr id="8196" name="Text Box 6"/>
          <p:cNvSpPr txBox="1">
            <a:spLocks noChangeArrowheads="1"/>
          </p:cNvSpPr>
          <p:nvPr/>
        </p:nvSpPr>
        <p:spPr bwMode="auto">
          <a:xfrm>
            <a:off x="660400" y="2006600"/>
            <a:ext cx="4052888" cy="1445011"/>
          </a:xfrm>
          <a:prstGeom prst="rect">
            <a:avLst/>
          </a:prstGeom>
          <a:solidFill>
            <a:schemeClr val="bg1">
              <a:lumMod val="85000"/>
            </a:schemeClr>
          </a:solidFill>
          <a:ln w="9525">
            <a:noFill/>
            <a:miter lim="800000"/>
            <a:headEnd/>
            <a:tailEnd/>
          </a:ln>
        </p:spPr>
        <p:txBody>
          <a:bodyPr wrap="square" lIns="274320" tIns="91440" rIns="274320" bIns="91440">
            <a:spAutoFit/>
          </a:bodyPr>
          <a:lstStyle/>
          <a:p>
            <a:pPr>
              <a:spcBef>
                <a:spcPct val="25000"/>
              </a:spcBef>
            </a:pPr>
            <a:r>
              <a:rPr lang="en-US" sz="1800" b="1" i="1" dirty="0"/>
              <a:t>Giardia </a:t>
            </a:r>
            <a:r>
              <a:rPr lang="en-US" sz="1800" b="1" i="1" dirty="0" err="1"/>
              <a:t>lamblia</a:t>
            </a:r>
            <a:r>
              <a:rPr lang="en-US" sz="1800" b="1" i="1" dirty="0"/>
              <a:t> </a:t>
            </a:r>
          </a:p>
          <a:p>
            <a:pPr>
              <a:spcBef>
                <a:spcPct val="25000"/>
              </a:spcBef>
            </a:pPr>
            <a:r>
              <a:rPr lang="en-US" sz="1800" b="1" i="1" dirty="0" err="1"/>
              <a:t>Trichomonas</a:t>
            </a:r>
            <a:r>
              <a:rPr lang="en-US" sz="1800" b="1" i="1" dirty="0"/>
              <a:t> hominis</a:t>
            </a:r>
          </a:p>
          <a:p>
            <a:pPr>
              <a:spcBef>
                <a:spcPct val="25000"/>
              </a:spcBef>
            </a:pPr>
            <a:r>
              <a:rPr lang="en-US" sz="1800" b="1" i="1" dirty="0" err="1"/>
              <a:t>Trichomonas</a:t>
            </a:r>
            <a:r>
              <a:rPr lang="en-US" sz="1800" b="1" i="1" dirty="0"/>
              <a:t> </a:t>
            </a:r>
            <a:r>
              <a:rPr lang="en-US" sz="1800" b="1" i="1" dirty="0" err="1"/>
              <a:t>vaginalis</a:t>
            </a:r>
            <a:r>
              <a:rPr lang="en-US" sz="1800" b="1" i="1" dirty="0"/>
              <a:t> </a:t>
            </a:r>
          </a:p>
        </p:txBody>
      </p:sp>
      <p:pic>
        <p:nvPicPr>
          <p:cNvPr id="8197" name="Picture 59"/>
          <p:cNvPicPr>
            <a:picLocks noChangeAspect="1" noChangeArrowheads="1"/>
          </p:cNvPicPr>
          <p:nvPr/>
        </p:nvPicPr>
        <p:blipFill>
          <a:blip r:embed="rId2" cstate="print"/>
          <a:srcRect/>
          <a:stretch>
            <a:fillRect/>
          </a:stretch>
        </p:blipFill>
        <p:spPr bwMode="auto">
          <a:xfrm>
            <a:off x="5638800" y="3784599"/>
            <a:ext cx="2460625" cy="1662209"/>
          </a:xfrm>
          <a:prstGeom prst="rect">
            <a:avLst/>
          </a:prstGeom>
          <a:noFill/>
          <a:ln w="9525">
            <a:noFill/>
            <a:miter lim="800000"/>
            <a:headEnd/>
            <a:tailEnd/>
          </a:ln>
        </p:spPr>
      </p:pic>
      <p:pic>
        <p:nvPicPr>
          <p:cNvPr id="8198" name="Picture 60"/>
          <p:cNvPicPr>
            <a:picLocks noChangeAspect="1" noChangeArrowheads="1"/>
          </p:cNvPicPr>
          <p:nvPr/>
        </p:nvPicPr>
        <p:blipFill>
          <a:blip r:embed="rId3" cstate="print"/>
          <a:srcRect/>
          <a:stretch>
            <a:fillRect/>
          </a:stretch>
        </p:blipFill>
        <p:spPr bwMode="auto">
          <a:xfrm>
            <a:off x="5638800" y="1651000"/>
            <a:ext cx="2497186" cy="170178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9"/>
          <p:cNvSpPr txBox="1">
            <a:spLocks noChangeArrowheads="1"/>
          </p:cNvSpPr>
          <p:nvPr/>
        </p:nvSpPr>
        <p:spPr bwMode="auto">
          <a:xfrm>
            <a:off x="660400" y="2451100"/>
            <a:ext cx="4564063" cy="854080"/>
          </a:xfrm>
          <a:prstGeom prst="rect">
            <a:avLst/>
          </a:prstGeom>
          <a:solidFill>
            <a:schemeClr val="bg1">
              <a:lumMod val="85000"/>
            </a:schemeClr>
          </a:solidFill>
          <a:ln w="9525">
            <a:noFill/>
            <a:miter lim="800000"/>
            <a:headEnd/>
            <a:tailEnd/>
          </a:ln>
        </p:spPr>
        <p:txBody>
          <a:bodyPr wrap="square">
            <a:spAutoFit/>
          </a:bodyPr>
          <a:lstStyle/>
          <a:p>
            <a:pPr rtl="0">
              <a:spcBef>
                <a:spcPct val="25000"/>
              </a:spcBef>
            </a:pPr>
            <a:r>
              <a:rPr lang="en-US" sz="1800" b="1" i="1" dirty="0"/>
              <a:t>   </a:t>
            </a:r>
            <a:r>
              <a:rPr lang="en-US" sz="1800" b="1" i="1" dirty="0" err="1"/>
              <a:t>Trypanosoma</a:t>
            </a:r>
            <a:r>
              <a:rPr lang="en-US" sz="1800" b="1" i="1" dirty="0"/>
              <a:t> spp.</a:t>
            </a:r>
          </a:p>
          <a:p>
            <a:pPr rtl="0">
              <a:spcBef>
                <a:spcPct val="25000"/>
              </a:spcBef>
            </a:pPr>
            <a:r>
              <a:rPr lang="en-US" sz="1800" b="1" i="1" dirty="0"/>
              <a:t>   </a:t>
            </a:r>
            <a:r>
              <a:rPr lang="en-US" sz="1800" b="1" i="1" dirty="0" err="1"/>
              <a:t>Leishmania</a:t>
            </a:r>
            <a:r>
              <a:rPr lang="en-US" sz="1800" b="1" i="1" dirty="0"/>
              <a:t> spp.</a:t>
            </a:r>
          </a:p>
        </p:txBody>
      </p:sp>
      <p:sp>
        <p:nvSpPr>
          <p:cNvPr id="9219" name="Rectangle 10"/>
          <p:cNvSpPr>
            <a:spLocks noChangeArrowheads="1"/>
          </p:cNvSpPr>
          <p:nvPr/>
        </p:nvSpPr>
        <p:spPr bwMode="auto">
          <a:xfrm>
            <a:off x="615950" y="495300"/>
            <a:ext cx="5075307" cy="867930"/>
          </a:xfrm>
          <a:prstGeom prst="rect">
            <a:avLst/>
          </a:prstGeom>
          <a:solidFill>
            <a:schemeClr val="bg2">
              <a:lumMod val="75000"/>
            </a:schemeClr>
          </a:solidFill>
          <a:ln w="9525">
            <a:noFill/>
            <a:miter lim="800000"/>
            <a:headEnd/>
            <a:tailEnd/>
          </a:ln>
        </p:spPr>
        <p:txBody>
          <a:bodyPr wrap="square">
            <a:spAutoFit/>
          </a:bodyPr>
          <a:lstStyle/>
          <a:p>
            <a:pPr algn="ctr">
              <a:lnSpc>
                <a:spcPct val="90000"/>
              </a:lnSpc>
            </a:pPr>
            <a:r>
              <a:rPr lang="en-US" sz="2800" b="1" dirty="0">
                <a:latin typeface="Arial" pitchFamily="34" charset="0"/>
              </a:rPr>
              <a:t>Blood and tissue flagellates and their vectors</a:t>
            </a:r>
            <a:endParaRPr lang="en-GB" sz="2800" b="1" dirty="0">
              <a:latin typeface="Arial" pitchFamily="34" charset="0"/>
            </a:endParaRPr>
          </a:p>
        </p:txBody>
      </p:sp>
      <p:pic>
        <p:nvPicPr>
          <p:cNvPr id="9221" name="Picture 61"/>
          <p:cNvPicPr>
            <a:picLocks noChangeAspect="1" noChangeArrowheads="1"/>
          </p:cNvPicPr>
          <p:nvPr/>
        </p:nvPicPr>
        <p:blipFill>
          <a:blip r:embed="rId2" cstate="print"/>
          <a:srcRect/>
          <a:stretch>
            <a:fillRect/>
          </a:stretch>
        </p:blipFill>
        <p:spPr bwMode="auto">
          <a:xfrm>
            <a:off x="6394450" y="2184400"/>
            <a:ext cx="2190808" cy="2978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6"/>
          <p:cNvSpPr>
            <a:spLocks noChangeArrowheads="1"/>
          </p:cNvSpPr>
          <p:nvPr/>
        </p:nvSpPr>
        <p:spPr bwMode="auto">
          <a:xfrm>
            <a:off x="927100" y="762000"/>
            <a:ext cx="3600450" cy="501676"/>
          </a:xfrm>
          <a:prstGeom prst="rect">
            <a:avLst/>
          </a:prstGeom>
          <a:solidFill>
            <a:schemeClr val="bg2">
              <a:lumMod val="75000"/>
            </a:schemeClr>
          </a:solidFill>
          <a:ln w="9525">
            <a:noFill/>
            <a:miter lim="800000"/>
            <a:headEnd/>
            <a:tailEnd/>
          </a:ln>
        </p:spPr>
        <p:txBody>
          <a:bodyPr wrap="square">
            <a:spAutoFit/>
          </a:bodyPr>
          <a:lstStyle/>
          <a:p>
            <a:r>
              <a:rPr lang="en-US" sz="2800" b="1" dirty="0">
                <a:latin typeface="Arial" pitchFamily="34" charset="0"/>
              </a:rPr>
              <a:t>Intestinal ciliates</a:t>
            </a:r>
            <a:endParaRPr lang="en-GB" sz="2800" b="1" dirty="0">
              <a:latin typeface="Arial" pitchFamily="34" charset="0"/>
            </a:endParaRPr>
          </a:p>
        </p:txBody>
      </p:sp>
      <p:sp>
        <p:nvSpPr>
          <p:cNvPr id="10244" name="Text Box 7"/>
          <p:cNvSpPr txBox="1">
            <a:spLocks noChangeArrowheads="1"/>
          </p:cNvSpPr>
          <p:nvPr/>
        </p:nvSpPr>
        <p:spPr bwMode="auto">
          <a:xfrm>
            <a:off x="927100" y="2273300"/>
            <a:ext cx="2994025" cy="369888"/>
          </a:xfrm>
          <a:prstGeom prst="rect">
            <a:avLst/>
          </a:prstGeom>
          <a:solidFill>
            <a:schemeClr val="bg1">
              <a:lumMod val="85000"/>
            </a:schemeClr>
          </a:solidFill>
          <a:ln w="9525">
            <a:noFill/>
            <a:miter lim="800000"/>
            <a:headEnd/>
            <a:tailEnd/>
          </a:ln>
        </p:spPr>
        <p:txBody>
          <a:bodyPr>
            <a:spAutoFit/>
          </a:bodyPr>
          <a:lstStyle/>
          <a:p>
            <a:pPr rtl="0">
              <a:spcBef>
                <a:spcPts val="600"/>
              </a:spcBef>
            </a:pPr>
            <a:r>
              <a:rPr lang="en-US" sz="1800" b="1" i="1" dirty="0"/>
              <a:t>   Balantidium coli</a:t>
            </a:r>
          </a:p>
        </p:txBody>
      </p:sp>
      <p:pic>
        <p:nvPicPr>
          <p:cNvPr id="10245" name="Picture 18"/>
          <p:cNvPicPr>
            <a:picLocks noChangeAspect="1" noChangeArrowheads="1"/>
          </p:cNvPicPr>
          <p:nvPr/>
        </p:nvPicPr>
        <p:blipFill>
          <a:blip r:embed="rId2" cstate="print"/>
          <a:srcRect/>
          <a:stretch>
            <a:fillRect/>
          </a:stretch>
        </p:blipFill>
        <p:spPr bwMode="auto">
          <a:xfrm>
            <a:off x="5549900" y="2362200"/>
            <a:ext cx="2082035" cy="15399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5"/>
          <p:cNvSpPr>
            <a:spLocks noChangeArrowheads="1"/>
          </p:cNvSpPr>
          <p:nvPr/>
        </p:nvSpPr>
        <p:spPr bwMode="auto">
          <a:xfrm>
            <a:off x="517127" y="406400"/>
            <a:ext cx="3291286" cy="501676"/>
          </a:xfrm>
          <a:prstGeom prst="rect">
            <a:avLst/>
          </a:prstGeom>
          <a:solidFill>
            <a:schemeClr val="bg2">
              <a:lumMod val="75000"/>
            </a:schemeClr>
          </a:solidFill>
          <a:ln w="9525">
            <a:noFill/>
            <a:miter lim="800000"/>
            <a:headEnd/>
            <a:tailEnd/>
          </a:ln>
        </p:spPr>
        <p:txBody>
          <a:bodyPr wrap="none">
            <a:spAutoFit/>
          </a:bodyPr>
          <a:lstStyle/>
          <a:p>
            <a:pPr algn="r" rtl="0"/>
            <a:r>
              <a:rPr lang="en-US" sz="2800" b="1" dirty="0">
                <a:latin typeface="Arial" pitchFamily="34" charset="0"/>
              </a:rPr>
              <a:t>Malaria parasites</a:t>
            </a:r>
            <a:endParaRPr lang="en-GB" sz="2800" b="1" dirty="0">
              <a:latin typeface="Arial" pitchFamily="34" charset="0"/>
            </a:endParaRPr>
          </a:p>
        </p:txBody>
      </p:sp>
      <p:sp>
        <p:nvSpPr>
          <p:cNvPr id="11268" name="Text Box 6"/>
          <p:cNvSpPr txBox="1">
            <a:spLocks noChangeArrowheads="1"/>
          </p:cNvSpPr>
          <p:nvPr/>
        </p:nvSpPr>
        <p:spPr bwMode="auto">
          <a:xfrm>
            <a:off x="704850" y="1384300"/>
            <a:ext cx="3241675" cy="1768176"/>
          </a:xfrm>
          <a:prstGeom prst="rect">
            <a:avLst/>
          </a:prstGeom>
          <a:solidFill>
            <a:schemeClr val="bg1">
              <a:lumMod val="95000"/>
            </a:schemeClr>
          </a:solidFill>
          <a:ln w="9525">
            <a:noFill/>
            <a:miter lim="800000"/>
            <a:headEnd/>
            <a:tailEnd/>
          </a:ln>
        </p:spPr>
        <p:txBody>
          <a:bodyPr wrap="square">
            <a:spAutoFit/>
          </a:bodyPr>
          <a:lstStyle/>
          <a:p>
            <a:pPr>
              <a:spcBef>
                <a:spcPct val="15000"/>
              </a:spcBef>
            </a:pPr>
            <a:r>
              <a:rPr lang="en-US" sz="1800" b="1" i="1" dirty="0">
                <a:latin typeface="Arial" pitchFamily="34" charset="0"/>
              </a:rPr>
              <a:t>Plasmodium </a:t>
            </a:r>
            <a:r>
              <a:rPr lang="en-US" sz="1800" b="1" i="1" dirty="0" err="1">
                <a:latin typeface="Arial" pitchFamily="34" charset="0"/>
              </a:rPr>
              <a:t>falciparum</a:t>
            </a:r>
            <a:r>
              <a:rPr lang="en-US" sz="1800" b="1" i="1" dirty="0">
                <a:latin typeface="Arial" pitchFamily="34" charset="0"/>
              </a:rPr>
              <a:t> </a:t>
            </a:r>
          </a:p>
          <a:p>
            <a:pPr>
              <a:spcBef>
                <a:spcPct val="15000"/>
              </a:spcBef>
            </a:pPr>
            <a:r>
              <a:rPr lang="en-US" sz="1800" b="1" i="1" dirty="0">
                <a:latin typeface="Arial" pitchFamily="34" charset="0"/>
              </a:rPr>
              <a:t>Plasmodium </a:t>
            </a:r>
            <a:r>
              <a:rPr lang="en-US" sz="1800" b="1" i="1" dirty="0" err="1">
                <a:latin typeface="Arial" pitchFamily="34" charset="0"/>
              </a:rPr>
              <a:t>vivax</a:t>
            </a:r>
            <a:r>
              <a:rPr lang="en-US" sz="1800" b="1" i="1" dirty="0">
                <a:latin typeface="Arial" pitchFamily="34" charset="0"/>
              </a:rPr>
              <a:t> </a:t>
            </a:r>
          </a:p>
          <a:p>
            <a:pPr>
              <a:spcBef>
                <a:spcPct val="15000"/>
              </a:spcBef>
            </a:pPr>
            <a:r>
              <a:rPr lang="en-US" sz="1800" b="1" i="1" dirty="0">
                <a:latin typeface="Arial" pitchFamily="34" charset="0"/>
              </a:rPr>
              <a:t>Plasmodium </a:t>
            </a:r>
            <a:r>
              <a:rPr lang="en-US" sz="1800" b="1" i="1" dirty="0" err="1">
                <a:latin typeface="Arial" pitchFamily="34" charset="0"/>
              </a:rPr>
              <a:t>ovale</a:t>
            </a:r>
            <a:endParaRPr lang="en-US" sz="1800" b="1" i="1" dirty="0">
              <a:latin typeface="Arial" pitchFamily="34" charset="0"/>
            </a:endParaRPr>
          </a:p>
          <a:p>
            <a:pPr>
              <a:spcBef>
                <a:spcPct val="15000"/>
              </a:spcBef>
            </a:pPr>
            <a:r>
              <a:rPr lang="en-US" sz="1800" b="1" i="1" dirty="0">
                <a:latin typeface="Arial" pitchFamily="34" charset="0"/>
              </a:rPr>
              <a:t>Plasmodium </a:t>
            </a:r>
            <a:r>
              <a:rPr lang="en-US" sz="1800" b="1" i="1" dirty="0" err="1">
                <a:latin typeface="Arial" pitchFamily="34" charset="0"/>
              </a:rPr>
              <a:t>malariae</a:t>
            </a:r>
            <a:endParaRPr lang="en-US" sz="1800" b="1" i="1" dirty="0">
              <a:latin typeface="Arial" pitchFamily="34" charset="0"/>
            </a:endParaRPr>
          </a:p>
        </p:txBody>
      </p:sp>
      <p:grpSp>
        <p:nvGrpSpPr>
          <p:cNvPr id="2" name="Group 15"/>
          <p:cNvGrpSpPr>
            <a:grpSpLocks/>
          </p:cNvGrpSpPr>
          <p:nvPr/>
        </p:nvGrpSpPr>
        <p:grpSpPr bwMode="auto">
          <a:xfrm>
            <a:off x="304134" y="4139591"/>
            <a:ext cx="7936310" cy="2044200"/>
            <a:chOff x="-354" y="2537"/>
            <a:chExt cx="5345" cy="1478"/>
          </a:xfrm>
          <a:solidFill>
            <a:schemeClr val="tx2">
              <a:lumMod val="60000"/>
              <a:lumOff val="40000"/>
            </a:schemeClr>
          </a:solidFill>
        </p:grpSpPr>
        <p:pic>
          <p:nvPicPr>
            <p:cNvPr id="11273" name="Picture 12"/>
            <p:cNvPicPr>
              <a:picLocks noChangeAspect="1" noChangeArrowheads="1"/>
            </p:cNvPicPr>
            <p:nvPr/>
          </p:nvPicPr>
          <p:blipFill>
            <a:blip r:embed="rId2" cstate="print"/>
            <a:srcRect/>
            <a:stretch>
              <a:fillRect/>
            </a:stretch>
          </p:blipFill>
          <p:spPr bwMode="auto">
            <a:xfrm>
              <a:off x="3359" y="2827"/>
              <a:ext cx="1632" cy="1188"/>
            </a:xfrm>
            <a:prstGeom prst="rect">
              <a:avLst/>
            </a:prstGeom>
            <a:grpFill/>
            <a:ln w="9525">
              <a:noFill/>
              <a:miter lim="800000"/>
              <a:headEnd/>
              <a:tailEnd/>
            </a:ln>
          </p:spPr>
        </p:pic>
        <p:sp>
          <p:nvSpPr>
            <p:cNvPr id="11274" name="Rectangle 14"/>
            <p:cNvSpPr>
              <a:spLocks noChangeArrowheads="1"/>
            </p:cNvSpPr>
            <p:nvPr/>
          </p:nvSpPr>
          <p:spPr bwMode="auto">
            <a:xfrm>
              <a:off x="-354" y="2537"/>
              <a:ext cx="3553" cy="289"/>
            </a:xfrm>
            <a:prstGeom prst="rect">
              <a:avLst/>
            </a:prstGeom>
            <a:solidFill>
              <a:schemeClr val="bg2">
                <a:lumMod val="75000"/>
              </a:schemeClr>
            </a:solidFill>
            <a:ln w="9525">
              <a:noFill/>
              <a:miter lim="800000"/>
              <a:headEnd/>
              <a:tailEnd/>
            </a:ln>
          </p:spPr>
          <p:txBody>
            <a:bodyPr wrap="none">
              <a:spAutoFit/>
            </a:bodyPr>
            <a:lstStyle/>
            <a:p>
              <a:pPr algn="r" rtl="0"/>
              <a:r>
                <a:rPr lang="en-US" sz="2000" b="1" dirty="0"/>
                <a:t>. Mosquitoes are the vectors of malaria.</a:t>
              </a:r>
              <a:endParaRPr lang="en-GB" sz="2000" b="1" dirty="0"/>
            </a:p>
          </p:txBody>
        </p:sp>
      </p:grpSp>
      <p:pic>
        <p:nvPicPr>
          <p:cNvPr id="11270" name="Picture 60"/>
          <p:cNvPicPr>
            <a:picLocks noChangeAspect="1" noChangeArrowheads="1"/>
          </p:cNvPicPr>
          <p:nvPr/>
        </p:nvPicPr>
        <p:blipFill>
          <a:blip r:embed="rId3" cstate="print">
            <a:lum bright="-10000" contrast="-10000"/>
          </a:blip>
          <a:srcRect/>
          <a:stretch>
            <a:fillRect/>
          </a:stretch>
        </p:blipFill>
        <p:spPr bwMode="auto">
          <a:xfrm>
            <a:off x="4483100" y="1073150"/>
            <a:ext cx="1230313" cy="1460500"/>
          </a:xfrm>
          <a:prstGeom prst="rect">
            <a:avLst/>
          </a:prstGeom>
          <a:noFill/>
          <a:ln w="9525">
            <a:noFill/>
            <a:miter lim="800000"/>
            <a:headEnd/>
            <a:tailEnd/>
          </a:ln>
        </p:spPr>
      </p:pic>
      <p:pic>
        <p:nvPicPr>
          <p:cNvPr id="11271" name="Picture 59"/>
          <p:cNvPicPr>
            <a:picLocks noChangeAspect="1" noChangeArrowheads="1"/>
          </p:cNvPicPr>
          <p:nvPr/>
        </p:nvPicPr>
        <p:blipFill>
          <a:blip r:embed="rId4" cstate="print">
            <a:lum bright="-10000" contrast="10000"/>
          </a:blip>
          <a:srcRect/>
          <a:stretch>
            <a:fillRect/>
          </a:stretch>
        </p:blipFill>
        <p:spPr bwMode="auto">
          <a:xfrm>
            <a:off x="5994400" y="2184400"/>
            <a:ext cx="1295400" cy="1485900"/>
          </a:xfrm>
          <a:prstGeom prst="rect">
            <a:avLst/>
          </a:prstGeom>
          <a:noFill/>
          <a:ln w="9525">
            <a:noFill/>
            <a:miter lim="800000"/>
            <a:headEnd/>
            <a:tailEnd/>
          </a:ln>
        </p:spPr>
      </p:pic>
      <p:pic>
        <p:nvPicPr>
          <p:cNvPr id="11272" name="Picture 58"/>
          <p:cNvPicPr>
            <a:picLocks noChangeAspect="1" noChangeArrowheads="1"/>
          </p:cNvPicPr>
          <p:nvPr/>
        </p:nvPicPr>
        <p:blipFill>
          <a:blip r:embed="rId5" cstate="print">
            <a:lum bright="-10000"/>
          </a:blip>
          <a:srcRect t="16138"/>
          <a:stretch>
            <a:fillRect/>
          </a:stretch>
        </p:blipFill>
        <p:spPr bwMode="auto">
          <a:xfrm>
            <a:off x="7505700" y="850900"/>
            <a:ext cx="1284288" cy="1493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615950" y="539750"/>
            <a:ext cx="4123821" cy="501676"/>
          </a:xfrm>
          <a:prstGeom prst="rect">
            <a:avLst/>
          </a:prstGeom>
          <a:solidFill>
            <a:schemeClr val="bg2">
              <a:lumMod val="75000"/>
            </a:schemeClr>
          </a:solidFill>
          <a:ln w="9525">
            <a:noFill/>
            <a:miter lim="800000"/>
            <a:headEnd/>
            <a:tailEnd/>
          </a:ln>
        </p:spPr>
        <p:txBody>
          <a:bodyPr wrap="none">
            <a:spAutoFit/>
          </a:bodyPr>
          <a:lstStyle/>
          <a:p>
            <a:pPr rtl="0"/>
            <a:r>
              <a:rPr lang="en-US" sz="2800" b="1" i="1" dirty="0" err="1">
                <a:latin typeface="Arial" pitchFamily="34" charset="0"/>
              </a:rPr>
              <a:t>Toxoplasma</a:t>
            </a:r>
            <a:r>
              <a:rPr lang="en-US" sz="2800" b="1" dirty="0">
                <a:latin typeface="Arial" pitchFamily="34" charset="0"/>
              </a:rPr>
              <a:t> parasites</a:t>
            </a:r>
            <a:endParaRPr lang="ar-SA" sz="2800" b="1" dirty="0">
              <a:latin typeface="Arial" pitchFamily="34" charset="0"/>
            </a:endParaRPr>
          </a:p>
        </p:txBody>
      </p:sp>
      <p:sp>
        <p:nvSpPr>
          <p:cNvPr id="12292" name="Text Box 7"/>
          <p:cNvSpPr txBox="1">
            <a:spLocks noChangeArrowheads="1"/>
          </p:cNvSpPr>
          <p:nvPr/>
        </p:nvSpPr>
        <p:spPr bwMode="auto">
          <a:xfrm>
            <a:off x="660400" y="1784350"/>
            <a:ext cx="3651250" cy="400050"/>
          </a:xfrm>
          <a:prstGeom prst="rect">
            <a:avLst/>
          </a:prstGeom>
          <a:solidFill>
            <a:schemeClr val="bg1">
              <a:lumMod val="85000"/>
            </a:schemeClr>
          </a:solidFill>
          <a:ln w="9525">
            <a:noFill/>
            <a:miter lim="800000"/>
            <a:headEnd/>
            <a:tailEnd/>
          </a:ln>
        </p:spPr>
        <p:txBody>
          <a:bodyPr>
            <a:spAutoFit/>
          </a:bodyPr>
          <a:lstStyle/>
          <a:p>
            <a:r>
              <a:rPr lang="en-US" sz="2000" b="1" i="1" dirty="0" err="1">
                <a:latin typeface="Arial" pitchFamily="34" charset="0"/>
              </a:rPr>
              <a:t>Toxoplasma</a:t>
            </a:r>
            <a:r>
              <a:rPr lang="en-US" sz="2000" b="1" i="1" dirty="0">
                <a:latin typeface="Arial" pitchFamily="34" charset="0"/>
              </a:rPr>
              <a:t> </a:t>
            </a:r>
            <a:r>
              <a:rPr lang="en-US" sz="2000" b="1" i="1" dirty="0" err="1">
                <a:latin typeface="Arial" pitchFamily="34" charset="0"/>
              </a:rPr>
              <a:t>gondii</a:t>
            </a:r>
            <a:endParaRPr lang="en-US" sz="2000" b="1" i="1" dirty="0">
              <a:latin typeface="Arial" pitchFamily="34" charset="0"/>
            </a:endParaRPr>
          </a:p>
        </p:txBody>
      </p:sp>
      <p:pic>
        <p:nvPicPr>
          <p:cNvPr id="12293" name="Picture 15"/>
          <p:cNvPicPr>
            <a:picLocks noChangeAspect="1" noChangeArrowheads="1"/>
          </p:cNvPicPr>
          <p:nvPr/>
        </p:nvPicPr>
        <p:blipFill>
          <a:blip r:embed="rId2" cstate="print"/>
          <a:srcRect/>
          <a:stretch>
            <a:fillRect/>
          </a:stretch>
        </p:blipFill>
        <p:spPr bwMode="auto">
          <a:xfrm>
            <a:off x="5461000" y="2317750"/>
            <a:ext cx="1838325" cy="1570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8"/>
          <p:cNvSpPr txBox="1">
            <a:spLocks noChangeArrowheads="1"/>
          </p:cNvSpPr>
          <p:nvPr/>
        </p:nvSpPr>
        <p:spPr bwMode="auto">
          <a:xfrm>
            <a:off x="571500" y="2051050"/>
            <a:ext cx="4089400" cy="1352678"/>
          </a:xfrm>
          <a:prstGeom prst="rect">
            <a:avLst/>
          </a:prstGeom>
          <a:solidFill>
            <a:schemeClr val="bg1">
              <a:lumMod val="85000"/>
            </a:schemeClr>
          </a:solidFill>
          <a:ln w="9525">
            <a:noFill/>
            <a:miter lim="800000"/>
            <a:headEnd/>
            <a:tailEnd/>
          </a:ln>
        </p:spPr>
        <p:txBody>
          <a:bodyPr wrap="square">
            <a:spAutoFit/>
          </a:bodyPr>
          <a:lstStyle/>
          <a:p>
            <a:pPr rtl="0">
              <a:spcBef>
                <a:spcPct val="25000"/>
              </a:spcBef>
            </a:pPr>
            <a:r>
              <a:rPr lang="en-US" sz="1800" b="1" i="1" dirty="0">
                <a:latin typeface="Arial" pitchFamily="34" charset="0"/>
              </a:rPr>
              <a:t>Cryptosporidium spp</a:t>
            </a:r>
            <a:r>
              <a:rPr lang="en-US" sz="1800" b="1" i="1" dirty="0" smtClean="0">
                <a:latin typeface="Arial" pitchFamily="34" charset="0"/>
              </a:rPr>
              <a:t>.</a:t>
            </a:r>
          </a:p>
          <a:p>
            <a:pPr rtl="0">
              <a:spcBef>
                <a:spcPct val="25000"/>
              </a:spcBef>
            </a:pPr>
            <a:r>
              <a:rPr lang="en-US" sz="1800" b="1" i="1" dirty="0" smtClean="0"/>
              <a:t>Cyclospora cyatenensis</a:t>
            </a:r>
            <a:endParaRPr lang="en-US" sz="1800" b="1" i="1" dirty="0">
              <a:latin typeface="Arial" pitchFamily="34" charset="0"/>
            </a:endParaRPr>
          </a:p>
          <a:p>
            <a:pPr rtl="0">
              <a:spcBef>
                <a:spcPct val="25000"/>
              </a:spcBef>
            </a:pPr>
            <a:r>
              <a:rPr lang="en-US" sz="1800" b="1" i="1" dirty="0" smtClean="0">
                <a:latin typeface="Arial" pitchFamily="34" charset="0"/>
              </a:rPr>
              <a:t>Isospora belli</a:t>
            </a:r>
            <a:endParaRPr lang="en-US" sz="1800" b="1" i="1" dirty="0">
              <a:latin typeface="Arial" pitchFamily="34" charset="0"/>
            </a:endParaRPr>
          </a:p>
        </p:txBody>
      </p:sp>
      <p:sp>
        <p:nvSpPr>
          <p:cNvPr id="13316" name="Rectangle 9"/>
          <p:cNvSpPr>
            <a:spLocks noChangeArrowheads="1"/>
          </p:cNvSpPr>
          <p:nvPr/>
        </p:nvSpPr>
        <p:spPr bwMode="auto">
          <a:xfrm>
            <a:off x="774700" y="544513"/>
            <a:ext cx="5743575" cy="501676"/>
          </a:xfrm>
          <a:prstGeom prst="rect">
            <a:avLst/>
          </a:prstGeom>
          <a:solidFill>
            <a:schemeClr val="bg2">
              <a:lumMod val="75000"/>
            </a:schemeClr>
          </a:solidFill>
          <a:ln w="9525">
            <a:noFill/>
            <a:miter lim="800000"/>
            <a:headEnd/>
            <a:tailEnd/>
          </a:ln>
        </p:spPr>
        <p:txBody>
          <a:bodyPr>
            <a:spAutoFit/>
          </a:bodyPr>
          <a:lstStyle/>
          <a:p>
            <a:pPr algn="ctr" rtl="0"/>
            <a:r>
              <a:rPr lang="en-US" sz="2800" b="1" dirty="0">
                <a:latin typeface="Arial" pitchFamily="34" charset="0"/>
              </a:rPr>
              <a:t>Others: </a:t>
            </a:r>
            <a:r>
              <a:rPr lang="en-US" sz="2800" b="1" dirty="0" smtClean="0">
                <a:latin typeface="Arial" pitchFamily="34" charset="0"/>
              </a:rPr>
              <a:t>Opportunistic </a:t>
            </a:r>
            <a:r>
              <a:rPr lang="en-US" sz="2800" b="1" dirty="0">
                <a:latin typeface="Arial" pitchFamily="34" charset="0"/>
              </a:rPr>
              <a:t>parasites</a:t>
            </a:r>
            <a:endParaRPr lang="ar-SA" sz="2800" b="1" dirty="0">
              <a:latin typeface="Arial" pitchFamily="34" charset="0"/>
            </a:endParaRPr>
          </a:p>
        </p:txBody>
      </p:sp>
      <p:pic>
        <p:nvPicPr>
          <p:cNvPr id="13317" name="Picture 16"/>
          <p:cNvPicPr>
            <a:picLocks noChangeAspect="1" noChangeArrowheads="1"/>
          </p:cNvPicPr>
          <p:nvPr/>
        </p:nvPicPr>
        <p:blipFill>
          <a:blip r:embed="rId2" cstate="print"/>
          <a:srcRect/>
          <a:stretch>
            <a:fillRect/>
          </a:stretch>
        </p:blipFill>
        <p:spPr bwMode="auto">
          <a:xfrm>
            <a:off x="5861050" y="1739900"/>
            <a:ext cx="1847850" cy="1276350"/>
          </a:xfrm>
          <a:prstGeom prst="rect">
            <a:avLst/>
          </a:prstGeom>
          <a:noFill/>
          <a:ln w="9525">
            <a:noFill/>
            <a:miter lim="800000"/>
            <a:headEnd/>
            <a:tailEnd/>
          </a:ln>
        </p:spPr>
      </p:pic>
      <p:pic>
        <p:nvPicPr>
          <p:cNvPr id="13318" name="Picture 17"/>
          <p:cNvPicPr>
            <a:picLocks noChangeArrowheads="1"/>
          </p:cNvPicPr>
          <p:nvPr/>
        </p:nvPicPr>
        <p:blipFill>
          <a:blip r:embed="rId3" cstate="print"/>
          <a:srcRect/>
          <a:stretch>
            <a:fillRect/>
          </a:stretch>
        </p:blipFill>
        <p:spPr bwMode="auto">
          <a:xfrm>
            <a:off x="5816600" y="3429000"/>
            <a:ext cx="1825625" cy="1298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cstate="print"/>
          <a:srcRect/>
          <a:stretch>
            <a:fillRect/>
          </a:stretch>
        </p:blipFill>
        <p:spPr bwMode="auto">
          <a:xfrm>
            <a:off x="2861810" y="2058106"/>
            <a:ext cx="5670629" cy="4611254"/>
          </a:xfrm>
          <a:prstGeom prst="rect">
            <a:avLst/>
          </a:prstGeom>
          <a:noFill/>
          <a:ln w="9525">
            <a:noFill/>
            <a:miter lim="800000"/>
            <a:headEnd/>
            <a:tailEnd/>
          </a:ln>
        </p:spPr>
      </p:pic>
      <p:sp>
        <p:nvSpPr>
          <p:cNvPr id="46083" name="TextBox 2"/>
          <p:cNvSpPr txBox="1">
            <a:spLocks noChangeArrowheads="1"/>
          </p:cNvSpPr>
          <p:nvPr/>
        </p:nvSpPr>
        <p:spPr bwMode="auto">
          <a:xfrm>
            <a:off x="746576" y="893962"/>
            <a:ext cx="7965884" cy="5614870"/>
          </a:xfrm>
          <a:prstGeom prst="rect">
            <a:avLst/>
          </a:prstGeom>
          <a:noFill/>
          <a:ln w="9525">
            <a:noFill/>
            <a:miter lim="800000"/>
            <a:headEnd/>
            <a:tailEnd/>
          </a:ln>
        </p:spPr>
        <p:txBody>
          <a:bodyPr wrap="square">
            <a:spAutoFit/>
          </a:bodyPr>
          <a:lstStyle/>
          <a:p>
            <a:pPr>
              <a:lnSpc>
                <a:spcPct val="90000"/>
              </a:lnSpc>
              <a:spcAft>
                <a:spcPts val="1400"/>
              </a:spcAft>
              <a:buClr>
                <a:srgbClr val="00009E"/>
              </a:buClr>
              <a:buFont typeface="Wingdings" pitchFamily="2" charset="2"/>
              <a:buChar char="q"/>
            </a:pPr>
            <a:r>
              <a:rPr lang="en-US" sz="2200" dirty="0" smtClean="0">
                <a:solidFill>
                  <a:srgbClr val="000000"/>
                </a:solidFill>
              </a:rPr>
              <a:t> </a:t>
            </a:r>
            <a:r>
              <a:rPr lang="en-US" sz="2200" b="1" dirty="0" smtClean="0">
                <a:solidFill>
                  <a:srgbClr val="000000"/>
                </a:solidFill>
              </a:rPr>
              <a:t>Single-celled</a:t>
            </a:r>
            <a:r>
              <a:rPr lang="en-US" sz="2200" dirty="0" smtClean="0">
                <a:solidFill>
                  <a:srgbClr val="000000"/>
                </a:solidFill>
              </a:rPr>
              <a:t> eukaryotic microorganisms capable of performing all functions </a:t>
            </a:r>
            <a:r>
              <a:rPr lang="en-US" sz="2200" dirty="0" smtClean="0">
                <a:solidFill>
                  <a:prstClr val="black"/>
                </a:solidFill>
              </a:rPr>
              <a:t>of life</a:t>
            </a:r>
            <a:r>
              <a:rPr lang="en-US" sz="2200" dirty="0" smtClean="0">
                <a:solidFill>
                  <a:srgbClr val="000000"/>
                </a:solidFill>
              </a:rPr>
              <a:t>.</a:t>
            </a:r>
            <a:endParaRPr lang="en-US" sz="2200" dirty="0">
              <a:solidFill>
                <a:srgbClr val="000000"/>
              </a:solidFill>
            </a:endParaRPr>
          </a:p>
          <a:p>
            <a:pPr>
              <a:lnSpc>
                <a:spcPct val="90000"/>
              </a:lnSpc>
              <a:spcAft>
                <a:spcPts val="1400"/>
              </a:spcAft>
              <a:buClr>
                <a:srgbClr val="00009E"/>
              </a:buClr>
              <a:buFont typeface="Wingdings" pitchFamily="2" charset="2"/>
              <a:buChar char="q"/>
            </a:pPr>
            <a:r>
              <a:rPr lang="en-US" sz="2200" dirty="0" smtClean="0">
                <a:solidFill>
                  <a:srgbClr val="000000"/>
                </a:solidFill>
              </a:rPr>
              <a:t> </a:t>
            </a:r>
            <a:r>
              <a:rPr lang="en-US" sz="2200" b="1" dirty="0" smtClean="0">
                <a:solidFill>
                  <a:srgbClr val="000000"/>
                </a:solidFill>
              </a:rPr>
              <a:t>Morphology: </a:t>
            </a:r>
            <a:r>
              <a:rPr lang="en-US" sz="2200" dirty="0" smtClean="0">
                <a:solidFill>
                  <a:srgbClr val="000000"/>
                </a:solidFill>
              </a:rPr>
              <a:t>wide variety (from amorphous to well defined)</a:t>
            </a:r>
          </a:p>
          <a:p>
            <a:pPr>
              <a:lnSpc>
                <a:spcPct val="90000"/>
              </a:lnSpc>
              <a:spcAft>
                <a:spcPts val="1400"/>
              </a:spcAft>
              <a:buClr>
                <a:srgbClr val="00009E"/>
              </a:buClr>
              <a:buFont typeface="Wingdings" pitchFamily="2" charset="2"/>
              <a:buChar char="q"/>
            </a:pPr>
            <a:r>
              <a:rPr lang="en-US" sz="2200" dirty="0" smtClean="0">
                <a:solidFill>
                  <a:srgbClr val="000000"/>
                </a:solidFill>
              </a:rPr>
              <a:t> </a:t>
            </a:r>
            <a:r>
              <a:rPr lang="en-US" sz="2200" b="1" dirty="0" smtClean="0">
                <a:solidFill>
                  <a:srgbClr val="000000"/>
                </a:solidFill>
              </a:rPr>
              <a:t>Structure:</a:t>
            </a:r>
            <a:r>
              <a:rPr lang="en-US" sz="2200" dirty="0" smtClean="0">
                <a:solidFill>
                  <a:srgbClr val="000000"/>
                </a:solidFill>
              </a:rPr>
              <a:t> mass of </a:t>
            </a:r>
            <a:r>
              <a:rPr lang="en-US" sz="2200" b="1" dirty="0" smtClean="0">
                <a:solidFill>
                  <a:srgbClr val="000000"/>
                </a:solidFill>
              </a:rPr>
              <a:t>protoplasm</a:t>
            </a:r>
            <a:r>
              <a:rPr lang="en-US" sz="2200" dirty="0" smtClean="0">
                <a:solidFill>
                  <a:srgbClr val="000000"/>
                </a:solidFill>
              </a:rPr>
              <a:t> differentiated into outer</a:t>
            </a:r>
            <a:r>
              <a:rPr lang="en-US" sz="2200" b="1" dirty="0" smtClean="0">
                <a:solidFill>
                  <a:srgbClr val="000000"/>
                </a:solidFill>
              </a:rPr>
              <a:t> ectoplasm </a:t>
            </a:r>
            <a:r>
              <a:rPr lang="en-US" sz="2200" dirty="0" smtClean="0">
                <a:solidFill>
                  <a:srgbClr val="000000"/>
                </a:solidFill>
              </a:rPr>
              <a:t>(protection, locomotion, respiration, nutrition) and inner</a:t>
            </a:r>
            <a:r>
              <a:rPr lang="en-US" sz="2200" b="1" dirty="0" smtClean="0">
                <a:solidFill>
                  <a:srgbClr val="000000"/>
                </a:solidFill>
              </a:rPr>
              <a:t> endoplasm </a:t>
            </a:r>
            <a:r>
              <a:rPr lang="en-US" sz="2200" dirty="0" smtClean="0">
                <a:solidFill>
                  <a:srgbClr val="000000"/>
                </a:solidFill>
              </a:rPr>
              <a:t>(metabolism functions) enclosing a nucleus (</a:t>
            </a:r>
            <a:r>
              <a:rPr lang="en-US" sz="2200" dirty="0" smtClean="0">
                <a:solidFill>
                  <a:prstClr val="black"/>
                </a:solidFill>
              </a:rPr>
              <a:t>regulation of cell activities &amp; Reproduction).</a:t>
            </a:r>
          </a:p>
          <a:p>
            <a:pPr>
              <a:lnSpc>
                <a:spcPct val="90000"/>
              </a:lnSpc>
              <a:spcAft>
                <a:spcPts val="1400"/>
              </a:spcAft>
              <a:buClr>
                <a:srgbClr val="00009E"/>
              </a:buClr>
              <a:buFont typeface="Wingdings" pitchFamily="2" charset="2"/>
              <a:buChar char="q"/>
            </a:pPr>
            <a:r>
              <a:rPr lang="en-US" sz="2200" b="1" dirty="0" smtClean="0">
                <a:solidFill>
                  <a:srgbClr val="000000"/>
                </a:solidFill>
              </a:rPr>
              <a:t> Locomotion: </a:t>
            </a:r>
            <a:r>
              <a:rPr lang="en-US" sz="2200" dirty="0" smtClean="0">
                <a:solidFill>
                  <a:srgbClr val="000000"/>
                </a:solidFill>
              </a:rPr>
              <a:t>by pseudopodia, flagella, cilia, or immotile. </a:t>
            </a:r>
          </a:p>
          <a:p>
            <a:pPr>
              <a:lnSpc>
                <a:spcPct val="90000"/>
              </a:lnSpc>
              <a:spcAft>
                <a:spcPts val="1400"/>
              </a:spcAft>
              <a:buClr>
                <a:srgbClr val="00009E"/>
              </a:buClr>
              <a:buFont typeface="Wingdings" pitchFamily="2" charset="2"/>
              <a:buChar char="q"/>
            </a:pPr>
            <a:r>
              <a:rPr lang="en-US" sz="2200" b="1" dirty="0" smtClean="0">
                <a:solidFill>
                  <a:srgbClr val="000000"/>
                </a:solidFill>
              </a:rPr>
              <a:t> Nutrition:</a:t>
            </a:r>
            <a:r>
              <a:rPr lang="en-US" sz="2200" dirty="0" smtClean="0">
                <a:solidFill>
                  <a:srgbClr val="000000"/>
                </a:solidFill>
              </a:rPr>
              <a:t> feed by diffusion of soluble material, </a:t>
            </a:r>
            <a:r>
              <a:rPr lang="en-US" sz="2200" dirty="0" err="1" smtClean="0">
                <a:solidFill>
                  <a:srgbClr val="000000"/>
                </a:solidFill>
              </a:rPr>
              <a:t>phagocytosis</a:t>
            </a:r>
            <a:r>
              <a:rPr lang="en-US" sz="2200" dirty="0" smtClean="0">
                <a:solidFill>
                  <a:srgbClr val="000000"/>
                </a:solidFill>
              </a:rPr>
              <a:t>, </a:t>
            </a:r>
            <a:r>
              <a:rPr lang="en-US" sz="2200" dirty="0" err="1" smtClean="0">
                <a:solidFill>
                  <a:srgbClr val="000000"/>
                </a:solidFill>
              </a:rPr>
              <a:t>pinocytosis</a:t>
            </a:r>
            <a:r>
              <a:rPr lang="en-US" sz="2200" dirty="0" smtClean="0">
                <a:solidFill>
                  <a:srgbClr val="000000"/>
                </a:solidFill>
              </a:rPr>
              <a:t>, or by a </a:t>
            </a:r>
            <a:r>
              <a:rPr lang="en-US" sz="2200" dirty="0" err="1" smtClean="0">
                <a:solidFill>
                  <a:srgbClr val="000000"/>
                </a:solidFill>
              </a:rPr>
              <a:t>cytostome</a:t>
            </a:r>
            <a:r>
              <a:rPr lang="en-US" sz="2200" dirty="0" smtClean="0">
                <a:solidFill>
                  <a:srgbClr val="000000"/>
                </a:solidFill>
              </a:rPr>
              <a:t>.</a:t>
            </a:r>
          </a:p>
          <a:p>
            <a:pPr>
              <a:lnSpc>
                <a:spcPct val="90000"/>
              </a:lnSpc>
              <a:spcAft>
                <a:spcPts val="1400"/>
              </a:spcAft>
              <a:buClr>
                <a:srgbClr val="00009E"/>
              </a:buClr>
              <a:buFont typeface="Wingdings" pitchFamily="2" charset="2"/>
              <a:buChar char="q"/>
            </a:pPr>
            <a:r>
              <a:rPr lang="en-US" sz="2200" dirty="0" smtClean="0">
                <a:solidFill>
                  <a:srgbClr val="000000"/>
                </a:solidFill>
              </a:rPr>
              <a:t> </a:t>
            </a:r>
            <a:r>
              <a:rPr lang="en-US" sz="2200" b="1" dirty="0" smtClean="0">
                <a:solidFill>
                  <a:srgbClr val="000000"/>
                </a:solidFill>
              </a:rPr>
              <a:t>Excretion: </a:t>
            </a:r>
            <a:r>
              <a:rPr lang="en-US" sz="2200" dirty="0" smtClean="0">
                <a:solidFill>
                  <a:srgbClr val="000000"/>
                </a:solidFill>
              </a:rPr>
              <a:t>by diffusion or rarely by contractile vacuoles.</a:t>
            </a:r>
          </a:p>
          <a:p>
            <a:pPr>
              <a:lnSpc>
                <a:spcPct val="90000"/>
              </a:lnSpc>
              <a:spcAft>
                <a:spcPts val="1400"/>
              </a:spcAft>
              <a:buClr>
                <a:srgbClr val="00009E"/>
              </a:buClr>
              <a:buFont typeface="Wingdings" pitchFamily="2" charset="2"/>
              <a:buChar char="q"/>
            </a:pPr>
            <a:r>
              <a:rPr lang="en-US" sz="2200" dirty="0" smtClean="0">
                <a:solidFill>
                  <a:srgbClr val="000000"/>
                </a:solidFill>
              </a:rPr>
              <a:t> </a:t>
            </a:r>
            <a:r>
              <a:rPr lang="en-US" sz="2200" b="1" dirty="0" smtClean="0"/>
              <a:t>Secretion: </a:t>
            </a:r>
            <a:r>
              <a:rPr lang="en-US" sz="2200" dirty="0" smtClean="0">
                <a:solidFill>
                  <a:srgbClr val="000000"/>
                </a:solidFill>
              </a:rPr>
              <a:t>of digestive enzymes, toxins, antigenic substances, and cyst wall material.</a:t>
            </a:r>
          </a:p>
          <a:p>
            <a:pPr>
              <a:lnSpc>
                <a:spcPct val="90000"/>
              </a:lnSpc>
              <a:spcAft>
                <a:spcPts val="1400"/>
              </a:spcAft>
              <a:buClr>
                <a:srgbClr val="00009E"/>
              </a:buClr>
              <a:buFont typeface="Wingdings" pitchFamily="2" charset="2"/>
              <a:buChar char="q"/>
            </a:pPr>
            <a:r>
              <a:rPr lang="en-US" sz="2200" dirty="0" smtClean="0">
                <a:solidFill>
                  <a:prstClr val="black"/>
                </a:solidFill>
              </a:rPr>
              <a:t> </a:t>
            </a:r>
            <a:r>
              <a:rPr lang="en-US" sz="2200" b="1" dirty="0" smtClean="0">
                <a:solidFill>
                  <a:prstClr val="black"/>
                </a:solidFill>
              </a:rPr>
              <a:t>Life cycles: </a:t>
            </a:r>
            <a:r>
              <a:rPr lang="en-US" sz="2200" dirty="0" smtClean="0">
                <a:solidFill>
                  <a:prstClr val="black"/>
                </a:solidFill>
              </a:rPr>
              <a:t>variable, from few stages to very complicated.</a:t>
            </a:r>
          </a:p>
        </p:txBody>
      </p:sp>
      <p:sp>
        <p:nvSpPr>
          <p:cNvPr id="5" name="TextBox 1"/>
          <p:cNvSpPr txBox="1">
            <a:spLocks noChangeArrowheads="1"/>
          </p:cNvSpPr>
          <p:nvPr/>
        </p:nvSpPr>
        <p:spPr bwMode="auto">
          <a:xfrm>
            <a:off x="865712" y="213552"/>
            <a:ext cx="7351693" cy="560153"/>
          </a:xfrm>
          <a:prstGeom prst="rect">
            <a:avLst/>
          </a:prstGeom>
          <a:noFill/>
          <a:ln w="9525">
            <a:noFill/>
            <a:miter lim="800000"/>
            <a:headEnd/>
            <a:tailEnd/>
          </a:ln>
        </p:spPr>
        <p:txBody>
          <a:bodyPr wrap="none">
            <a:spAutoFit/>
          </a:bodyPr>
          <a:lstStyle/>
          <a:p>
            <a:pPr>
              <a:buClr>
                <a:srgbClr val="E2D700"/>
              </a:buClr>
              <a:buFont typeface="Wingdings" pitchFamily="2" charset="2"/>
              <a:buNone/>
            </a:pPr>
            <a:r>
              <a:rPr lang="en-US" sz="3200" b="1" dirty="0">
                <a:solidFill>
                  <a:prstClr val="black"/>
                </a:solidFill>
                <a:latin typeface="Comic Sans MS" pitchFamily="66" charset="0"/>
              </a:rPr>
              <a:t>General </a:t>
            </a:r>
            <a:r>
              <a:rPr lang="en-US" sz="3200" b="1" dirty="0" smtClean="0">
                <a:solidFill>
                  <a:prstClr val="black"/>
                </a:solidFill>
                <a:latin typeface="Comic Sans MS" pitchFamily="66" charset="0"/>
              </a:rPr>
              <a:t>Characteristics </a:t>
            </a:r>
            <a:r>
              <a:rPr lang="en-US" sz="3200" b="1" dirty="0">
                <a:solidFill>
                  <a:prstClr val="black"/>
                </a:solidFill>
                <a:latin typeface="Comic Sans MS" pitchFamily="66" charset="0"/>
              </a:rPr>
              <a:t>of </a:t>
            </a:r>
            <a:r>
              <a:rPr lang="en-US" sz="3200" b="1" dirty="0" smtClean="0">
                <a:solidFill>
                  <a:prstClr val="black"/>
                </a:solidFill>
                <a:latin typeface="Comic Sans MS" pitchFamily="66" charset="0"/>
              </a:rPr>
              <a:t>Protozoa</a:t>
            </a:r>
            <a:endParaRPr lang="ar-SA" sz="3200" b="1" dirty="0">
              <a:solidFill>
                <a:prstClr val="black"/>
              </a:solidFill>
              <a:latin typeface="Comic Sans MS" pitchFamily="66" charset="0"/>
            </a:endParaRPr>
          </a:p>
        </p:txBody>
      </p:sp>
      <p:cxnSp>
        <p:nvCxnSpPr>
          <p:cNvPr id="7" name="Straight Connector 6"/>
          <p:cNvCxnSpPr/>
          <p:nvPr/>
        </p:nvCxnSpPr>
        <p:spPr>
          <a:xfrm>
            <a:off x="562390" y="773705"/>
            <a:ext cx="8420100" cy="0"/>
          </a:xfrm>
          <a:prstGeom prst="line">
            <a:avLst/>
          </a:prstGeom>
        </p:spPr>
        <p:style>
          <a:lnRef idx="2">
            <a:schemeClr val="accent5"/>
          </a:lnRef>
          <a:fillRef idx="0">
            <a:schemeClr val="accent5"/>
          </a:fillRef>
          <a:effectRef idx="1">
            <a:schemeClr val="accent5"/>
          </a:effectRef>
          <a:fontRef idx="minor">
            <a:schemeClr val="tx1"/>
          </a:fontRef>
        </p:style>
      </p:cxnSp>
      <p:pic>
        <p:nvPicPr>
          <p:cNvPr id="1026" name="Picture 2"/>
          <p:cNvPicPr>
            <a:picLocks noChangeAspect="1" noChangeArrowheads="1"/>
          </p:cNvPicPr>
          <p:nvPr/>
        </p:nvPicPr>
        <p:blipFill>
          <a:blip r:embed="rId3" cstate="print"/>
          <a:srcRect/>
          <a:stretch>
            <a:fillRect/>
          </a:stretch>
        </p:blipFill>
        <p:spPr bwMode="auto">
          <a:xfrm>
            <a:off x="2951820" y="3453640"/>
            <a:ext cx="3915435" cy="326072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blinds(horizontal)">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blinds(horizontal)">
                                      <p:cBhvr>
                                        <p:cTn id="12" dur="500"/>
                                        <p:tgtEl>
                                          <p:spTgt spid="4608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nodeType="clickEffect">
                                  <p:stCondLst>
                                    <p:cond delay="0"/>
                                  </p:stCondLst>
                                  <p:childTnLst>
                                    <p:animEffect transition="out" filter="blinds(horizontal)">
                                      <p:cBhvr>
                                        <p:cTn id="19" dur="500"/>
                                        <p:tgtEl>
                                          <p:spTgt spid="4"/>
                                        </p:tgtEl>
                                      </p:cBhvr>
                                    </p:animEffect>
                                    <p:set>
                                      <p:cBhvr>
                                        <p:cTn id="20" dur="1" fill="hold">
                                          <p:stCondLst>
                                            <p:cond delay="499"/>
                                          </p:stCondLst>
                                        </p:cTn>
                                        <p:tgtEl>
                                          <p:spTgt spid="4"/>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6083">
                                            <p:txEl>
                                              <p:pRg st="2" end="2"/>
                                            </p:txEl>
                                          </p:spTgt>
                                        </p:tgtEl>
                                        <p:attrNameLst>
                                          <p:attrName>style.visibility</p:attrName>
                                        </p:attrNameLst>
                                      </p:cBhvr>
                                      <p:to>
                                        <p:strVal val="visible"/>
                                      </p:to>
                                    </p:set>
                                    <p:animEffect transition="in" filter="blinds(horizontal)">
                                      <p:cBhvr>
                                        <p:cTn id="25" dur="500"/>
                                        <p:tgtEl>
                                          <p:spTgt spid="46083">
                                            <p:txEl>
                                              <p:pRg st="2" end="2"/>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1026"/>
                                        </p:tgtEl>
                                        <p:attrNameLst>
                                          <p:attrName>style.visibility</p:attrName>
                                        </p:attrNameLst>
                                      </p:cBhvr>
                                      <p:to>
                                        <p:strVal val="visible"/>
                                      </p:to>
                                    </p:set>
                                    <p:animEffect transition="in" filter="blinds(horizontal)">
                                      <p:cBhvr>
                                        <p:cTn id="28" dur="500"/>
                                        <p:tgtEl>
                                          <p:spTgt spid="102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xit" presetSubtype="10" fill="hold" nodeType="clickEffect">
                                  <p:stCondLst>
                                    <p:cond delay="0"/>
                                  </p:stCondLst>
                                  <p:childTnLst>
                                    <p:animEffect transition="out" filter="blinds(horizontal)">
                                      <p:cBhvr>
                                        <p:cTn id="32" dur="500"/>
                                        <p:tgtEl>
                                          <p:spTgt spid="1026"/>
                                        </p:tgtEl>
                                      </p:cBhvr>
                                    </p:animEffect>
                                    <p:set>
                                      <p:cBhvr>
                                        <p:cTn id="33" dur="1" fill="hold">
                                          <p:stCondLst>
                                            <p:cond delay="499"/>
                                          </p:stCondLst>
                                        </p:cTn>
                                        <p:tgtEl>
                                          <p:spTgt spid="1026"/>
                                        </p:tgtEl>
                                        <p:attrNameLst>
                                          <p:attrName>style.visibility</p:attrName>
                                        </p:attrNameLst>
                                      </p:cBhvr>
                                      <p:to>
                                        <p:strVal val="hidden"/>
                                      </p:to>
                                    </p:set>
                                  </p:childTnLst>
                                </p:cTn>
                              </p:par>
                              <p:par>
                                <p:cTn id="34" presetID="3" presetClass="entr" presetSubtype="10" fill="hold" nodeType="withEffect">
                                  <p:stCondLst>
                                    <p:cond delay="0"/>
                                  </p:stCondLst>
                                  <p:childTnLst>
                                    <p:set>
                                      <p:cBhvr>
                                        <p:cTn id="35" dur="1" fill="hold">
                                          <p:stCondLst>
                                            <p:cond delay="0"/>
                                          </p:stCondLst>
                                        </p:cTn>
                                        <p:tgtEl>
                                          <p:spTgt spid="46083">
                                            <p:txEl>
                                              <p:pRg st="3" end="3"/>
                                            </p:txEl>
                                          </p:spTgt>
                                        </p:tgtEl>
                                        <p:attrNameLst>
                                          <p:attrName>style.visibility</p:attrName>
                                        </p:attrNameLst>
                                      </p:cBhvr>
                                      <p:to>
                                        <p:strVal val="visible"/>
                                      </p:to>
                                    </p:set>
                                    <p:animEffect transition="in" filter="blinds(horizontal)">
                                      <p:cBhvr>
                                        <p:cTn id="36" dur="500"/>
                                        <p:tgtEl>
                                          <p:spTgt spid="4608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46083">
                                            <p:txEl>
                                              <p:pRg st="4" end="4"/>
                                            </p:txEl>
                                          </p:spTgt>
                                        </p:tgtEl>
                                        <p:attrNameLst>
                                          <p:attrName>style.visibility</p:attrName>
                                        </p:attrNameLst>
                                      </p:cBhvr>
                                      <p:to>
                                        <p:strVal val="visible"/>
                                      </p:to>
                                    </p:set>
                                    <p:animEffect transition="in" filter="blinds(horizontal)">
                                      <p:cBhvr>
                                        <p:cTn id="41" dur="500"/>
                                        <p:tgtEl>
                                          <p:spTgt spid="4608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46083">
                                            <p:txEl>
                                              <p:pRg st="5" end="5"/>
                                            </p:txEl>
                                          </p:spTgt>
                                        </p:tgtEl>
                                        <p:attrNameLst>
                                          <p:attrName>style.visibility</p:attrName>
                                        </p:attrNameLst>
                                      </p:cBhvr>
                                      <p:to>
                                        <p:strVal val="visible"/>
                                      </p:to>
                                    </p:set>
                                    <p:animEffect transition="in" filter="blinds(horizontal)">
                                      <p:cBhvr>
                                        <p:cTn id="46" dur="500"/>
                                        <p:tgtEl>
                                          <p:spTgt spid="4608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nodeType="clickEffect">
                                  <p:stCondLst>
                                    <p:cond delay="0"/>
                                  </p:stCondLst>
                                  <p:childTnLst>
                                    <p:set>
                                      <p:cBhvr>
                                        <p:cTn id="50" dur="1" fill="hold">
                                          <p:stCondLst>
                                            <p:cond delay="0"/>
                                          </p:stCondLst>
                                        </p:cTn>
                                        <p:tgtEl>
                                          <p:spTgt spid="46083">
                                            <p:txEl>
                                              <p:pRg st="6" end="6"/>
                                            </p:txEl>
                                          </p:spTgt>
                                        </p:tgtEl>
                                        <p:attrNameLst>
                                          <p:attrName>style.visibility</p:attrName>
                                        </p:attrNameLst>
                                      </p:cBhvr>
                                      <p:to>
                                        <p:strVal val="visible"/>
                                      </p:to>
                                    </p:set>
                                    <p:animEffect transition="in" filter="blinds(horizontal)">
                                      <p:cBhvr>
                                        <p:cTn id="51" dur="500"/>
                                        <p:tgtEl>
                                          <p:spTgt spid="4608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nodeType="clickEffect">
                                  <p:stCondLst>
                                    <p:cond delay="0"/>
                                  </p:stCondLst>
                                  <p:childTnLst>
                                    <p:set>
                                      <p:cBhvr>
                                        <p:cTn id="55" dur="1" fill="hold">
                                          <p:stCondLst>
                                            <p:cond delay="0"/>
                                          </p:stCondLst>
                                        </p:cTn>
                                        <p:tgtEl>
                                          <p:spTgt spid="46083">
                                            <p:txEl>
                                              <p:pRg st="7" end="7"/>
                                            </p:txEl>
                                          </p:spTgt>
                                        </p:tgtEl>
                                        <p:attrNameLst>
                                          <p:attrName>style.visibility</p:attrName>
                                        </p:attrNameLst>
                                      </p:cBhvr>
                                      <p:to>
                                        <p:strVal val="visible"/>
                                      </p:to>
                                    </p:set>
                                    <p:animEffect transition="in" filter="blinds(horizontal)">
                                      <p:cBhvr>
                                        <p:cTn id="56" dur="500"/>
                                        <p:tgtEl>
                                          <p:spTgt spid="460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20" name="Picture 21" descr="Types of syngamy"/>
          <p:cNvPicPr>
            <a:picLocks noChangeAspect="1" noChangeArrowheads="1"/>
          </p:cNvPicPr>
          <p:nvPr/>
        </p:nvPicPr>
        <p:blipFill>
          <a:blip r:embed="rId2" cstate="print">
            <a:grayscl/>
          </a:blip>
          <a:srcRect t="70000" r="34540" b="5293"/>
          <a:stretch>
            <a:fillRect/>
          </a:stretch>
        </p:blipFill>
        <p:spPr bwMode="auto">
          <a:xfrm>
            <a:off x="5245100" y="3873500"/>
            <a:ext cx="1377950" cy="800100"/>
          </a:xfrm>
          <a:prstGeom prst="rect">
            <a:avLst/>
          </a:prstGeom>
          <a:noFill/>
          <a:ln w="9525">
            <a:noFill/>
            <a:miter lim="800000"/>
            <a:headEnd/>
            <a:tailEnd/>
          </a:ln>
        </p:spPr>
      </p:pic>
      <p:grpSp>
        <p:nvGrpSpPr>
          <p:cNvPr id="2" name="Group 10"/>
          <p:cNvGrpSpPr>
            <a:grpSpLocks/>
          </p:cNvGrpSpPr>
          <p:nvPr/>
        </p:nvGrpSpPr>
        <p:grpSpPr bwMode="auto">
          <a:xfrm>
            <a:off x="482600" y="1582737"/>
            <a:ext cx="3867150" cy="755650"/>
            <a:chOff x="660400" y="1295400"/>
            <a:chExt cx="5156200" cy="1072931"/>
          </a:xfrm>
        </p:grpSpPr>
        <p:pic>
          <p:nvPicPr>
            <p:cNvPr id="42005" name="Picture 2" descr="http://sharepoint.niles-hs.k12.il.us/north/heieic/Wiki%20Picture%20Library/binary%20fission.jpg"/>
            <p:cNvPicPr>
              <a:picLocks noChangeAspect="1" noChangeArrowheads="1"/>
            </p:cNvPicPr>
            <p:nvPr/>
          </p:nvPicPr>
          <p:blipFill>
            <a:blip r:embed="rId3" cstate="print"/>
            <a:srcRect l="22704" t="72427" r="26846" b="6996"/>
            <a:stretch>
              <a:fillRect/>
            </a:stretch>
          </p:blipFill>
          <p:spPr bwMode="auto">
            <a:xfrm>
              <a:off x="4572000" y="1517650"/>
              <a:ext cx="1244600" cy="632178"/>
            </a:xfrm>
            <a:prstGeom prst="rect">
              <a:avLst/>
            </a:prstGeom>
            <a:noFill/>
            <a:ln w="9525">
              <a:noFill/>
              <a:miter lim="800000"/>
              <a:headEnd/>
              <a:tailEnd/>
            </a:ln>
          </p:spPr>
        </p:pic>
        <p:pic>
          <p:nvPicPr>
            <p:cNvPr id="42006" name="Picture 12" descr="http://sharepoint.niles-hs.k12.il.us/north/heieic/Wiki%20Picture%20Library/binary%20fission.jpg"/>
            <p:cNvPicPr>
              <a:picLocks noChangeAspect="1" noChangeArrowheads="1"/>
            </p:cNvPicPr>
            <p:nvPr/>
          </p:nvPicPr>
          <p:blipFill>
            <a:blip r:embed="rId3" cstate="print"/>
            <a:srcRect l="73154" t="4938" r="2461" b="72839"/>
            <a:stretch>
              <a:fillRect/>
            </a:stretch>
          </p:blipFill>
          <p:spPr bwMode="auto">
            <a:xfrm>
              <a:off x="1905000" y="1384300"/>
              <a:ext cx="907109" cy="844550"/>
            </a:xfrm>
            <a:prstGeom prst="rect">
              <a:avLst/>
            </a:prstGeom>
            <a:noFill/>
            <a:ln w="9525">
              <a:noFill/>
              <a:miter lim="800000"/>
              <a:headEnd/>
              <a:tailEnd/>
            </a:ln>
          </p:spPr>
        </p:pic>
        <p:pic>
          <p:nvPicPr>
            <p:cNvPr id="42007" name="Picture 2" descr="http://sharepoint.niles-hs.k12.il.us/north/heieic/Wiki%20Picture%20Library/binary%20fission.jpg"/>
            <p:cNvPicPr>
              <a:picLocks noChangeAspect="1" noChangeArrowheads="1"/>
            </p:cNvPicPr>
            <p:nvPr/>
          </p:nvPicPr>
          <p:blipFill>
            <a:blip r:embed="rId3" cstate="print"/>
            <a:srcRect l="6607" t="37038" r="64806" b="41563"/>
            <a:stretch>
              <a:fillRect/>
            </a:stretch>
          </p:blipFill>
          <p:spPr bwMode="auto">
            <a:xfrm>
              <a:off x="3238500" y="1470585"/>
              <a:ext cx="933450" cy="713815"/>
            </a:xfrm>
            <a:prstGeom prst="rect">
              <a:avLst/>
            </a:prstGeom>
            <a:noFill/>
            <a:ln w="9525">
              <a:noFill/>
              <a:miter lim="800000"/>
              <a:headEnd/>
              <a:tailEnd/>
            </a:ln>
          </p:spPr>
        </p:pic>
        <p:pic>
          <p:nvPicPr>
            <p:cNvPr id="42008" name="Picture 2" descr="http://sharepoint.niles-hs.k12.il.us/north/heieic/Wiki%20Picture%20Library/binary%20fission.jpg"/>
            <p:cNvPicPr>
              <a:picLocks noChangeAspect="1" noChangeArrowheads="1"/>
            </p:cNvPicPr>
            <p:nvPr/>
          </p:nvPicPr>
          <p:blipFill>
            <a:blip r:embed="rId3" cstate="print"/>
            <a:srcRect l="10991" r="64626" b="71193"/>
            <a:stretch>
              <a:fillRect/>
            </a:stretch>
          </p:blipFill>
          <p:spPr bwMode="auto">
            <a:xfrm>
              <a:off x="660400" y="1295400"/>
              <a:ext cx="889000" cy="1072931"/>
            </a:xfrm>
            <a:prstGeom prst="rect">
              <a:avLst/>
            </a:prstGeom>
            <a:noFill/>
            <a:ln w="9525">
              <a:noFill/>
              <a:miter lim="800000"/>
              <a:headEnd/>
              <a:tailEnd/>
            </a:ln>
          </p:spPr>
        </p:pic>
        <p:cxnSp>
          <p:nvCxnSpPr>
            <p:cNvPr id="17" name="Straight Arrow Connector 16"/>
            <p:cNvCxnSpPr/>
            <p:nvPr/>
          </p:nvCxnSpPr>
          <p:spPr>
            <a:xfrm>
              <a:off x="1593851" y="1872439"/>
              <a:ext cx="311149" cy="225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p:nvPr/>
          </p:nvCxnSpPr>
          <p:spPr>
            <a:xfrm>
              <a:off x="2838451" y="1872439"/>
              <a:ext cx="311149" cy="20287"/>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9" name="Straight Arrow Connector 18"/>
            <p:cNvCxnSpPr/>
            <p:nvPr/>
          </p:nvCxnSpPr>
          <p:spPr>
            <a:xfrm>
              <a:off x="4171951" y="1872439"/>
              <a:ext cx="311149" cy="2255"/>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sp>
        <p:nvSpPr>
          <p:cNvPr id="41987" name="Rectangle 5"/>
          <p:cNvSpPr>
            <a:spLocks noChangeArrowheads="1"/>
          </p:cNvSpPr>
          <p:nvPr/>
        </p:nvSpPr>
        <p:spPr bwMode="auto">
          <a:xfrm>
            <a:off x="451865" y="896652"/>
            <a:ext cx="3637535" cy="443198"/>
          </a:xfrm>
          <a:prstGeom prst="rect">
            <a:avLst/>
          </a:prstGeom>
          <a:noFill/>
          <a:ln w="9525">
            <a:noFill/>
            <a:miter lim="800000"/>
            <a:headEnd/>
            <a:tailEnd/>
          </a:ln>
        </p:spPr>
        <p:txBody>
          <a:bodyPr wrap="none">
            <a:spAutoFit/>
          </a:bodyPr>
          <a:lstStyle/>
          <a:p>
            <a:pPr algn="ctr">
              <a:buClr>
                <a:srgbClr val="E2D700"/>
              </a:buClr>
              <a:buFont typeface="Wingdings" pitchFamily="2" charset="2"/>
              <a:buNone/>
            </a:pPr>
            <a:r>
              <a:rPr lang="en-US" b="1" u="sng" dirty="0">
                <a:solidFill>
                  <a:srgbClr val="000000"/>
                </a:solidFill>
              </a:rPr>
              <a:t>Asexual	 Reproduction: </a:t>
            </a:r>
          </a:p>
        </p:txBody>
      </p:sp>
      <p:sp>
        <p:nvSpPr>
          <p:cNvPr id="41988" name="Rectangle 6"/>
          <p:cNvSpPr>
            <a:spLocks noChangeArrowheads="1"/>
          </p:cNvSpPr>
          <p:nvPr/>
        </p:nvSpPr>
        <p:spPr bwMode="auto">
          <a:xfrm>
            <a:off x="4809029" y="896652"/>
            <a:ext cx="3363421" cy="443198"/>
          </a:xfrm>
          <a:prstGeom prst="rect">
            <a:avLst/>
          </a:prstGeom>
          <a:noFill/>
          <a:ln w="9525">
            <a:noFill/>
            <a:miter lim="800000"/>
            <a:headEnd/>
            <a:tailEnd/>
          </a:ln>
        </p:spPr>
        <p:txBody>
          <a:bodyPr wrap="none">
            <a:spAutoFit/>
          </a:bodyPr>
          <a:lstStyle/>
          <a:p>
            <a:pPr algn="ctr">
              <a:buClr>
                <a:srgbClr val="E2D700"/>
              </a:buClr>
              <a:buFont typeface="Wingdings" pitchFamily="2" charset="2"/>
              <a:buNone/>
            </a:pPr>
            <a:r>
              <a:rPr lang="en-US" b="1" u="sng" dirty="0">
                <a:solidFill>
                  <a:srgbClr val="000000"/>
                </a:solidFill>
              </a:rPr>
              <a:t>Sexual Reproduction:</a:t>
            </a:r>
          </a:p>
        </p:txBody>
      </p:sp>
      <p:sp>
        <p:nvSpPr>
          <p:cNvPr id="47109" name="Rectangle 7"/>
          <p:cNvSpPr>
            <a:spLocks noChangeArrowheads="1"/>
          </p:cNvSpPr>
          <p:nvPr/>
        </p:nvSpPr>
        <p:spPr bwMode="auto">
          <a:xfrm>
            <a:off x="393700" y="1360487"/>
            <a:ext cx="1838325" cy="355600"/>
          </a:xfrm>
          <a:prstGeom prst="rect">
            <a:avLst/>
          </a:prstGeom>
          <a:noFill/>
          <a:ln w="9525">
            <a:noFill/>
            <a:miter lim="800000"/>
            <a:headEnd/>
            <a:tailEnd/>
          </a:ln>
        </p:spPr>
        <p:txBody>
          <a:bodyPr wrap="none">
            <a:spAutoFit/>
          </a:bodyPr>
          <a:lstStyle/>
          <a:p>
            <a:pPr>
              <a:buClr>
                <a:srgbClr val="E2D700"/>
              </a:buClr>
              <a:buFont typeface="Wingdings" pitchFamily="2" charset="2"/>
              <a:buNone/>
            </a:pPr>
            <a:r>
              <a:rPr lang="en-US" sz="1800" b="1" dirty="0">
                <a:solidFill>
                  <a:srgbClr val="00009E"/>
                </a:solidFill>
              </a:rPr>
              <a:t>. Binary fission</a:t>
            </a:r>
          </a:p>
        </p:txBody>
      </p:sp>
      <p:sp>
        <p:nvSpPr>
          <p:cNvPr id="47110" name="Rectangle 8"/>
          <p:cNvSpPr>
            <a:spLocks noChangeArrowheads="1"/>
          </p:cNvSpPr>
          <p:nvPr/>
        </p:nvSpPr>
        <p:spPr bwMode="auto">
          <a:xfrm>
            <a:off x="393700" y="2560637"/>
            <a:ext cx="2794000" cy="355600"/>
          </a:xfrm>
          <a:prstGeom prst="rect">
            <a:avLst/>
          </a:prstGeom>
          <a:noFill/>
          <a:ln w="9525">
            <a:noFill/>
            <a:miter lim="800000"/>
            <a:headEnd/>
            <a:tailEnd/>
          </a:ln>
        </p:spPr>
        <p:txBody>
          <a:bodyPr>
            <a:spAutoFit/>
          </a:bodyPr>
          <a:lstStyle/>
          <a:p>
            <a:pPr>
              <a:buClr>
                <a:srgbClr val="E2D700"/>
              </a:buClr>
              <a:buFont typeface="Wingdings" pitchFamily="2" charset="2"/>
              <a:buNone/>
            </a:pPr>
            <a:r>
              <a:rPr lang="en-US" sz="1800" b="1">
                <a:solidFill>
                  <a:srgbClr val="00009E"/>
                </a:solidFill>
              </a:rPr>
              <a:t>. Budding (gemmation)</a:t>
            </a:r>
          </a:p>
        </p:txBody>
      </p:sp>
      <p:sp>
        <p:nvSpPr>
          <p:cNvPr id="47111" name="Rectangle 9"/>
          <p:cNvSpPr>
            <a:spLocks noChangeArrowheads="1"/>
          </p:cNvSpPr>
          <p:nvPr/>
        </p:nvSpPr>
        <p:spPr bwMode="auto">
          <a:xfrm>
            <a:off x="393700" y="3983037"/>
            <a:ext cx="3733800" cy="355600"/>
          </a:xfrm>
          <a:prstGeom prst="rect">
            <a:avLst/>
          </a:prstGeom>
          <a:noFill/>
          <a:ln w="9525">
            <a:noFill/>
            <a:miter lim="800000"/>
            <a:headEnd/>
            <a:tailEnd/>
          </a:ln>
        </p:spPr>
        <p:txBody>
          <a:bodyPr>
            <a:spAutoFit/>
          </a:bodyPr>
          <a:lstStyle/>
          <a:p>
            <a:pPr>
              <a:buClr>
                <a:srgbClr val="E2D700"/>
              </a:buClr>
              <a:buFont typeface="Wingdings" pitchFamily="2" charset="2"/>
              <a:buNone/>
            </a:pPr>
            <a:r>
              <a:rPr lang="en-US" sz="1800" b="1">
                <a:solidFill>
                  <a:srgbClr val="00009E"/>
                </a:solidFill>
              </a:rPr>
              <a:t>. Schizogony (multiple fission)</a:t>
            </a:r>
          </a:p>
        </p:txBody>
      </p:sp>
      <p:sp>
        <p:nvSpPr>
          <p:cNvPr id="47112" name="Rectangle 10"/>
          <p:cNvSpPr>
            <a:spLocks noChangeArrowheads="1"/>
          </p:cNvSpPr>
          <p:nvPr/>
        </p:nvSpPr>
        <p:spPr bwMode="auto">
          <a:xfrm>
            <a:off x="4800600" y="1377950"/>
            <a:ext cx="4794250" cy="355600"/>
          </a:xfrm>
          <a:prstGeom prst="rect">
            <a:avLst/>
          </a:prstGeom>
          <a:noFill/>
          <a:ln w="9525">
            <a:noFill/>
            <a:miter lim="800000"/>
            <a:headEnd/>
            <a:tailEnd/>
          </a:ln>
        </p:spPr>
        <p:txBody>
          <a:bodyPr>
            <a:spAutoFit/>
          </a:bodyPr>
          <a:lstStyle/>
          <a:p>
            <a:pPr>
              <a:buClr>
                <a:srgbClr val="E2D700"/>
              </a:buClr>
              <a:buFont typeface="Wingdings" pitchFamily="2" charset="2"/>
              <a:buNone/>
            </a:pPr>
            <a:r>
              <a:rPr lang="en-US" sz="1800" b="1">
                <a:solidFill>
                  <a:srgbClr val="00009E"/>
                </a:solidFill>
              </a:rPr>
              <a:t>. Syngamy (fusion of gametes):</a:t>
            </a:r>
            <a:endParaRPr lang="ar-SA" sz="1800">
              <a:solidFill>
                <a:srgbClr val="000000"/>
              </a:solidFill>
            </a:endParaRPr>
          </a:p>
        </p:txBody>
      </p:sp>
      <p:sp>
        <p:nvSpPr>
          <p:cNvPr id="47113" name="Rectangle 11"/>
          <p:cNvSpPr>
            <a:spLocks noChangeArrowheads="1"/>
          </p:cNvSpPr>
          <p:nvPr/>
        </p:nvSpPr>
        <p:spPr bwMode="auto">
          <a:xfrm>
            <a:off x="4800600" y="4762500"/>
            <a:ext cx="4083050" cy="619125"/>
          </a:xfrm>
          <a:prstGeom prst="rect">
            <a:avLst/>
          </a:prstGeom>
          <a:noFill/>
          <a:ln w="9525">
            <a:noFill/>
            <a:miter lim="800000"/>
            <a:headEnd/>
            <a:tailEnd/>
          </a:ln>
        </p:spPr>
        <p:txBody>
          <a:bodyPr wrap="square">
            <a:spAutoFit/>
          </a:bodyPr>
          <a:lstStyle/>
          <a:p>
            <a:pPr>
              <a:buClr>
                <a:srgbClr val="E2D700"/>
              </a:buClr>
              <a:buFont typeface="Wingdings" pitchFamily="2" charset="2"/>
              <a:buNone/>
            </a:pPr>
            <a:r>
              <a:rPr lang="en-US" sz="1800" b="1" dirty="0">
                <a:solidFill>
                  <a:srgbClr val="00009E"/>
                </a:solidFill>
              </a:rPr>
              <a:t>. Conjugation (temporary pairing with exchange of nuclear material)</a:t>
            </a:r>
            <a:endParaRPr lang="ar-SA" sz="1800" dirty="0">
              <a:solidFill>
                <a:srgbClr val="000000"/>
              </a:solidFill>
            </a:endParaRPr>
          </a:p>
        </p:txBody>
      </p:sp>
      <p:cxnSp>
        <p:nvCxnSpPr>
          <p:cNvPr id="14" name="Straight Connector 13"/>
          <p:cNvCxnSpPr/>
          <p:nvPr/>
        </p:nvCxnSpPr>
        <p:spPr>
          <a:xfrm rot="16200000" flipH="1">
            <a:off x="1814830" y="3827780"/>
            <a:ext cx="5689600" cy="2540"/>
          </a:xfrm>
          <a:prstGeom prst="line">
            <a:avLst/>
          </a:prstGeom>
        </p:spPr>
        <p:style>
          <a:lnRef idx="3">
            <a:schemeClr val="accent4"/>
          </a:lnRef>
          <a:fillRef idx="0">
            <a:schemeClr val="accent4"/>
          </a:fillRef>
          <a:effectRef idx="2">
            <a:schemeClr val="accent4"/>
          </a:effectRef>
          <a:fontRef idx="minor">
            <a:schemeClr val="tx1"/>
          </a:fontRef>
        </p:style>
      </p:cxnSp>
      <p:sp>
        <p:nvSpPr>
          <p:cNvPr id="47115" name="Rectangle 14"/>
          <p:cNvSpPr>
            <a:spLocks noChangeArrowheads="1"/>
          </p:cNvSpPr>
          <p:nvPr/>
        </p:nvSpPr>
        <p:spPr bwMode="auto">
          <a:xfrm>
            <a:off x="393700" y="5360987"/>
            <a:ext cx="4178300" cy="355600"/>
          </a:xfrm>
          <a:prstGeom prst="rect">
            <a:avLst/>
          </a:prstGeom>
          <a:noFill/>
          <a:ln w="9525">
            <a:noFill/>
            <a:miter lim="800000"/>
            <a:headEnd/>
            <a:tailEnd/>
          </a:ln>
        </p:spPr>
        <p:txBody>
          <a:bodyPr>
            <a:spAutoFit/>
          </a:bodyPr>
          <a:lstStyle/>
          <a:p>
            <a:pPr>
              <a:buClr>
                <a:srgbClr val="E2D700"/>
              </a:buClr>
              <a:buFont typeface="Wingdings" pitchFamily="2" charset="2"/>
              <a:buNone/>
            </a:pPr>
            <a:r>
              <a:rPr lang="en-US" sz="1800" b="1">
                <a:solidFill>
                  <a:srgbClr val="00009E"/>
                </a:solidFill>
              </a:rPr>
              <a:t>. Endodyogeny (eg. </a:t>
            </a:r>
            <a:r>
              <a:rPr lang="en-US" sz="1800" b="1" i="1">
                <a:solidFill>
                  <a:srgbClr val="00009E"/>
                </a:solidFill>
              </a:rPr>
              <a:t>Toxoplasma sp</a:t>
            </a:r>
            <a:r>
              <a:rPr lang="en-US" sz="1800" b="1">
                <a:solidFill>
                  <a:srgbClr val="00009E"/>
                </a:solidFill>
              </a:rPr>
              <a:t>.)</a:t>
            </a:r>
            <a:endParaRPr lang="ar-SA" sz="1800" b="1">
              <a:solidFill>
                <a:srgbClr val="00009E"/>
              </a:solidFill>
            </a:endParaRPr>
          </a:p>
        </p:txBody>
      </p:sp>
      <p:pic>
        <p:nvPicPr>
          <p:cNvPr id="47116" name="Picture 4" descr="http://www.pc.maricopa.edu/Biology/rcotter/BIO%20205/LessonBuilders/Chapter%205%20LB/budding.png"/>
          <p:cNvPicPr>
            <a:picLocks noChangeAspect="1" noChangeArrowheads="1"/>
          </p:cNvPicPr>
          <p:nvPr/>
        </p:nvPicPr>
        <p:blipFill>
          <a:blip r:embed="rId4" cstate="print"/>
          <a:srcRect l="3493" t="5888" r="66460" b="16708"/>
          <a:stretch>
            <a:fillRect/>
          </a:stretch>
        </p:blipFill>
        <p:spPr bwMode="auto">
          <a:xfrm>
            <a:off x="1060450" y="2916237"/>
            <a:ext cx="1028700" cy="963613"/>
          </a:xfrm>
          <a:prstGeom prst="rect">
            <a:avLst/>
          </a:prstGeom>
          <a:noFill/>
          <a:ln w="9525">
            <a:noFill/>
            <a:miter lim="800000"/>
            <a:headEnd/>
            <a:tailEnd/>
          </a:ln>
        </p:spPr>
      </p:pic>
      <p:pic>
        <p:nvPicPr>
          <p:cNvPr id="47117" name="Picture 11" descr="http://cal.vet.upenn.edu/projects/parasit06/website/images/Lab%2011/toxoplasma40x.jpg"/>
          <p:cNvPicPr>
            <a:picLocks noChangeAspect="1" noChangeArrowheads="1"/>
          </p:cNvPicPr>
          <p:nvPr/>
        </p:nvPicPr>
        <p:blipFill>
          <a:blip r:embed="rId5" cstate="print"/>
          <a:srcRect l="20290" t="46295" r="27536" b="28304"/>
          <a:stretch>
            <a:fillRect/>
          </a:stretch>
        </p:blipFill>
        <p:spPr bwMode="auto">
          <a:xfrm>
            <a:off x="1149350" y="5805487"/>
            <a:ext cx="1377950" cy="957263"/>
          </a:xfrm>
          <a:prstGeom prst="rect">
            <a:avLst/>
          </a:prstGeom>
          <a:noFill/>
          <a:ln w="9525">
            <a:noFill/>
            <a:miter lim="800000"/>
            <a:headEnd/>
            <a:tailEnd/>
          </a:ln>
        </p:spPr>
      </p:pic>
      <p:pic>
        <p:nvPicPr>
          <p:cNvPr id="47118" name="Picture 17" descr="http://classes.midlandstech.edu/carterp/Courses/bio225/chap12/img016.jpg"/>
          <p:cNvPicPr>
            <a:picLocks noChangeAspect="1" noChangeArrowheads="1"/>
          </p:cNvPicPr>
          <p:nvPr/>
        </p:nvPicPr>
        <p:blipFill>
          <a:blip r:embed="rId6" cstate="print"/>
          <a:srcRect l="24362" t="4666" r="1794" b="21600"/>
          <a:stretch>
            <a:fillRect/>
          </a:stretch>
        </p:blipFill>
        <p:spPr bwMode="auto">
          <a:xfrm>
            <a:off x="5461000" y="5376628"/>
            <a:ext cx="1511300" cy="1439047"/>
          </a:xfrm>
          <a:prstGeom prst="rect">
            <a:avLst/>
          </a:prstGeom>
          <a:noFill/>
          <a:ln w="9525">
            <a:noFill/>
            <a:miter lim="800000"/>
            <a:headEnd/>
            <a:tailEnd/>
          </a:ln>
        </p:spPr>
      </p:pic>
      <p:grpSp>
        <p:nvGrpSpPr>
          <p:cNvPr id="3" name="Group 33"/>
          <p:cNvGrpSpPr>
            <a:grpSpLocks/>
          </p:cNvGrpSpPr>
          <p:nvPr/>
        </p:nvGrpSpPr>
        <p:grpSpPr bwMode="auto">
          <a:xfrm>
            <a:off x="5156200" y="1739900"/>
            <a:ext cx="2438400" cy="2178050"/>
            <a:chOff x="5238750" y="2228850"/>
            <a:chExt cx="2311400" cy="2130749"/>
          </a:xfrm>
        </p:grpSpPr>
        <p:pic>
          <p:nvPicPr>
            <p:cNvPr id="42002" name="Picture 19" descr="Types of syngamy"/>
            <p:cNvPicPr>
              <a:picLocks noChangeAspect="1" noChangeArrowheads="1"/>
            </p:cNvPicPr>
            <p:nvPr/>
          </p:nvPicPr>
          <p:blipFill>
            <a:blip r:embed="rId2" cstate="print">
              <a:grayscl/>
            </a:blip>
            <a:srcRect b="36365"/>
            <a:stretch>
              <a:fillRect/>
            </a:stretch>
          </p:blipFill>
          <p:spPr bwMode="auto">
            <a:xfrm>
              <a:off x="5238750" y="2228850"/>
              <a:ext cx="2311400" cy="2130749"/>
            </a:xfrm>
            <a:prstGeom prst="rect">
              <a:avLst/>
            </a:prstGeom>
            <a:noFill/>
            <a:ln w="9525">
              <a:noFill/>
              <a:miter lim="800000"/>
              <a:headEnd/>
              <a:tailEnd/>
            </a:ln>
          </p:spPr>
        </p:pic>
        <p:sp>
          <p:nvSpPr>
            <p:cNvPr id="32" name="Oval 31"/>
            <p:cNvSpPr/>
            <p:nvPr/>
          </p:nvSpPr>
          <p:spPr>
            <a:xfrm>
              <a:off x="5417328" y="3117180"/>
              <a:ext cx="266182" cy="178598"/>
            </a:xfrm>
            <a:prstGeom prst="ellipse">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buClr>
                  <a:srgbClr val="E2D700"/>
                </a:buClr>
                <a:defRPr/>
              </a:pPr>
              <a:endParaRPr lang="ar-SA">
                <a:solidFill>
                  <a:prstClr val="black"/>
                </a:solidFill>
              </a:endParaRPr>
            </a:p>
          </p:txBody>
        </p:sp>
        <p:sp>
          <p:nvSpPr>
            <p:cNvPr id="33" name="Oval 32"/>
            <p:cNvSpPr/>
            <p:nvPr/>
          </p:nvSpPr>
          <p:spPr>
            <a:xfrm>
              <a:off x="6128268" y="3162218"/>
              <a:ext cx="266182" cy="178597"/>
            </a:xfrm>
            <a:prstGeom prst="ellipse">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buClr>
                  <a:srgbClr val="E2D700"/>
                </a:buClr>
                <a:defRPr/>
              </a:pPr>
              <a:endParaRPr lang="ar-SA">
                <a:solidFill>
                  <a:prstClr val="black"/>
                </a:solidFill>
              </a:endParaRPr>
            </a:p>
          </p:txBody>
        </p:sp>
      </p:grpSp>
      <p:pic>
        <p:nvPicPr>
          <p:cNvPr id="47121" name="Picture 2" descr="http://faculty.irsc.edu/FACULTY/TFischer/images/schizogony.jpg"/>
          <p:cNvPicPr>
            <a:picLocks noChangeAspect="1" noChangeArrowheads="1"/>
          </p:cNvPicPr>
          <p:nvPr/>
        </p:nvPicPr>
        <p:blipFill>
          <a:blip r:embed="rId7" cstate="print">
            <a:lum contrast="30000"/>
          </a:blip>
          <a:srcRect l="2542" t="25113" r="3391" b="21741"/>
          <a:stretch>
            <a:fillRect/>
          </a:stretch>
        </p:blipFill>
        <p:spPr bwMode="auto">
          <a:xfrm>
            <a:off x="482600" y="4383087"/>
            <a:ext cx="4000500" cy="800100"/>
          </a:xfrm>
          <a:prstGeom prst="rect">
            <a:avLst/>
          </a:prstGeom>
          <a:noFill/>
          <a:ln w="9525">
            <a:noFill/>
            <a:miter lim="800000"/>
            <a:headEnd/>
            <a:tailEnd/>
          </a:ln>
        </p:spPr>
      </p:pic>
      <p:sp>
        <p:nvSpPr>
          <p:cNvPr id="29" name="Rectangle 28"/>
          <p:cNvSpPr/>
          <p:nvPr/>
        </p:nvSpPr>
        <p:spPr>
          <a:xfrm>
            <a:off x="476545" y="143635"/>
            <a:ext cx="6386876" cy="615553"/>
          </a:xfrm>
          <a:prstGeom prst="rect">
            <a:avLst/>
          </a:prstGeom>
        </p:spPr>
        <p:txBody>
          <a:bodyPr wrap="square">
            <a:spAutoFit/>
          </a:bodyPr>
          <a:lstStyle/>
          <a:p>
            <a:pPr>
              <a:lnSpc>
                <a:spcPct val="100000"/>
              </a:lnSpc>
              <a:spcAft>
                <a:spcPts val="600"/>
              </a:spcAft>
              <a:buClrTx/>
              <a:buSzPct val="78000"/>
              <a:buFont typeface="Wingdings" pitchFamily="2" charset="2"/>
              <a:buNone/>
            </a:pPr>
            <a:r>
              <a:rPr lang="en-US" sz="3400" b="1" dirty="0" smtClean="0">
                <a:solidFill>
                  <a:prstClr val="black"/>
                </a:solidFill>
                <a:latin typeface="Comic Sans MS" pitchFamily="66" charset="0"/>
              </a:rPr>
              <a:t> Reproduction of Protozoa</a:t>
            </a:r>
          </a:p>
        </p:txBody>
      </p:sp>
      <p:cxnSp>
        <p:nvCxnSpPr>
          <p:cNvPr id="30" name="Straight Connector 29"/>
          <p:cNvCxnSpPr/>
          <p:nvPr/>
        </p:nvCxnSpPr>
        <p:spPr>
          <a:xfrm>
            <a:off x="463550" y="806450"/>
            <a:ext cx="8420100" cy="0"/>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animEffect transition="in" filter="blinds(horizontal)">
                                      <p:cBhvr>
                                        <p:cTn id="7" dur="500"/>
                                        <p:tgtEl>
                                          <p:spTgt spid="47109"/>
                                        </p:tgtEl>
                                      </p:cBhvr>
                                    </p:animEffect>
                                  </p:childTnLst>
                                </p:cTn>
                              </p:par>
                              <p:par>
                                <p:cTn id="8" presetID="3"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7116"/>
                                        </p:tgtEl>
                                        <p:attrNameLst>
                                          <p:attrName>style.visibility</p:attrName>
                                        </p:attrNameLst>
                                      </p:cBhvr>
                                      <p:to>
                                        <p:strVal val="visible"/>
                                      </p:to>
                                    </p:set>
                                    <p:animEffect transition="in" filter="blinds(horizontal)">
                                      <p:cBhvr>
                                        <p:cTn id="15" dur="500"/>
                                        <p:tgtEl>
                                          <p:spTgt spid="47116"/>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7110"/>
                                        </p:tgtEl>
                                        <p:attrNameLst>
                                          <p:attrName>style.visibility</p:attrName>
                                        </p:attrNameLst>
                                      </p:cBhvr>
                                      <p:to>
                                        <p:strVal val="visible"/>
                                      </p:to>
                                    </p:set>
                                    <p:animEffect transition="in" filter="blinds(horizontal)">
                                      <p:cBhvr>
                                        <p:cTn id="18" dur="500"/>
                                        <p:tgtEl>
                                          <p:spTgt spid="4711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7121"/>
                                        </p:tgtEl>
                                        <p:attrNameLst>
                                          <p:attrName>style.visibility</p:attrName>
                                        </p:attrNameLst>
                                      </p:cBhvr>
                                      <p:to>
                                        <p:strVal val="visible"/>
                                      </p:to>
                                    </p:set>
                                    <p:animEffect transition="in" filter="blinds(horizontal)">
                                      <p:cBhvr>
                                        <p:cTn id="23" dur="500"/>
                                        <p:tgtEl>
                                          <p:spTgt spid="47121"/>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7111"/>
                                        </p:tgtEl>
                                        <p:attrNameLst>
                                          <p:attrName>style.visibility</p:attrName>
                                        </p:attrNameLst>
                                      </p:cBhvr>
                                      <p:to>
                                        <p:strVal val="visible"/>
                                      </p:to>
                                    </p:set>
                                    <p:animEffect transition="in" filter="blinds(horizontal)">
                                      <p:cBhvr>
                                        <p:cTn id="26" dur="500"/>
                                        <p:tgtEl>
                                          <p:spTgt spid="4711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47117"/>
                                        </p:tgtEl>
                                        <p:attrNameLst>
                                          <p:attrName>style.visibility</p:attrName>
                                        </p:attrNameLst>
                                      </p:cBhvr>
                                      <p:to>
                                        <p:strVal val="visible"/>
                                      </p:to>
                                    </p:set>
                                    <p:animEffect transition="in" filter="blinds(horizontal)">
                                      <p:cBhvr>
                                        <p:cTn id="31" dur="500"/>
                                        <p:tgtEl>
                                          <p:spTgt spid="47117"/>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47115"/>
                                        </p:tgtEl>
                                        <p:attrNameLst>
                                          <p:attrName>style.visibility</p:attrName>
                                        </p:attrNameLst>
                                      </p:cBhvr>
                                      <p:to>
                                        <p:strVal val="visible"/>
                                      </p:to>
                                    </p:set>
                                    <p:animEffect transition="in" filter="blinds(horizontal)">
                                      <p:cBhvr>
                                        <p:cTn id="34" dur="500"/>
                                        <p:tgtEl>
                                          <p:spTgt spid="4711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47112"/>
                                        </p:tgtEl>
                                        <p:attrNameLst>
                                          <p:attrName>style.visibility</p:attrName>
                                        </p:attrNameLst>
                                      </p:cBhvr>
                                      <p:to>
                                        <p:strVal val="visible"/>
                                      </p:to>
                                    </p:set>
                                    <p:animEffect transition="in" filter="blinds(horizontal)">
                                      <p:cBhvr>
                                        <p:cTn id="39" dur="500"/>
                                        <p:tgtEl>
                                          <p:spTgt spid="47112"/>
                                        </p:tgtEl>
                                      </p:cBhvr>
                                    </p:animEffect>
                                  </p:childTnLst>
                                </p:cTn>
                              </p:par>
                              <p:par>
                                <p:cTn id="40" presetID="3" presetClass="entr" presetSubtype="10" fill="hold" nodeType="with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linds(horizontal)">
                                      <p:cBhvr>
                                        <p:cTn id="42" dur="500"/>
                                        <p:tgtEl>
                                          <p:spTgt spid="3"/>
                                        </p:tgtEl>
                                      </p:cBhvr>
                                    </p:animEffect>
                                  </p:childTnLst>
                                </p:cTn>
                              </p:par>
                              <p:par>
                                <p:cTn id="43" presetID="3" presetClass="entr" presetSubtype="10" fill="hold" nodeType="withEffect">
                                  <p:stCondLst>
                                    <p:cond delay="0"/>
                                  </p:stCondLst>
                                  <p:childTnLst>
                                    <p:set>
                                      <p:cBhvr>
                                        <p:cTn id="44" dur="1" fill="hold">
                                          <p:stCondLst>
                                            <p:cond delay="0"/>
                                          </p:stCondLst>
                                        </p:cTn>
                                        <p:tgtEl>
                                          <p:spTgt spid="47120"/>
                                        </p:tgtEl>
                                        <p:attrNameLst>
                                          <p:attrName>style.visibility</p:attrName>
                                        </p:attrNameLst>
                                      </p:cBhvr>
                                      <p:to>
                                        <p:strVal val="visible"/>
                                      </p:to>
                                    </p:set>
                                    <p:animEffect transition="in" filter="blinds(horizontal)">
                                      <p:cBhvr>
                                        <p:cTn id="45" dur="500"/>
                                        <p:tgtEl>
                                          <p:spTgt spid="4712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47113"/>
                                        </p:tgtEl>
                                        <p:attrNameLst>
                                          <p:attrName>style.visibility</p:attrName>
                                        </p:attrNameLst>
                                      </p:cBhvr>
                                      <p:to>
                                        <p:strVal val="visible"/>
                                      </p:to>
                                    </p:set>
                                    <p:animEffect transition="in" filter="blinds(horizontal)">
                                      <p:cBhvr>
                                        <p:cTn id="50" dur="500"/>
                                        <p:tgtEl>
                                          <p:spTgt spid="47113"/>
                                        </p:tgtEl>
                                      </p:cBhvr>
                                    </p:animEffect>
                                  </p:childTnLst>
                                </p:cTn>
                              </p:par>
                              <p:par>
                                <p:cTn id="51" presetID="3" presetClass="entr" presetSubtype="10" fill="hold" nodeType="withEffect">
                                  <p:stCondLst>
                                    <p:cond delay="0"/>
                                  </p:stCondLst>
                                  <p:childTnLst>
                                    <p:set>
                                      <p:cBhvr>
                                        <p:cTn id="52" dur="1" fill="hold">
                                          <p:stCondLst>
                                            <p:cond delay="0"/>
                                          </p:stCondLst>
                                        </p:cTn>
                                        <p:tgtEl>
                                          <p:spTgt spid="47118"/>
                                        </p:tgtEl>
                                        <p:attrNameLst>
                                          <p:attrName>style.visibility</p:attrName>
                                        </p:attrNameLst>
                                      </p:cBhvr>
                                      <p:to>
                                        <p:strVal val="visible"/>
                                      </p:to>
                                    </p:set>
                                    <p:animEffect transition="in" filter="blinds(horizontal)">
                                      <p:cBhvr>
                                        <p:cTn id="53" dur="500"/>
                                        <p:tgtEl>
                                          <p:spTgt spid="47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p:bldP spid="47110" grpId="0"/>
      <p:bldP spid="47111" grpId="0"/>
      <p:bldP spid="47112" grpId="0"/>
      <p:bldP spid="47113" grpId="0"/>
      <p:bldP spid="471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Box 2"/>
          <p:cNvSpPr txBox="1">
            <a:spLocks noChangeArrowheads="1"/>
          </p:cNvSpPr>
          <p:nvPr/>
        </p:nvSpPr>
        <p:spPr bwMode="auto">
          <a:xfrm>
            <a:off x="611561" y="1172357"/>
            <a:ext cx="7695854" cy="4062651"/>
          </a:xfrm>
          <a:prstGeom prst="rect">
            <a:avLst/>
          </a:prstGeom>
          <a:noFill/>
          <a:ln w="9525">
            <a:noFill/>
            <a:miter lim="800000"/>
            <a:headEnd/>
            <a:tailEnd/>
          </a:ln>
        </p:spPr>
        <p:txBody>
          <a:bodyPr wrap="square">
            <a:spAutoFit/>
          </a:bodyPr>
          <a:lstStyle/>
          <a:p>
            <a:pPr>
              <a:lnSpc>
                <a:spcPct val="90000"/>
              </a:lnSpc>
              <a:spcAft>
                <a:spcPts val="2400"/>
              </a:spcAft>
              <a:buClrTx/>
              <a:buSzPct val="77000"/>
              <a:buFont typeface="Wingdings" pitchFamily="2" charset="2"/>
              <a:buChar char="Ø"/>
            </a:pPr>
            <a:r>
              <a:rPr lang="en-US" sz="2200" dirty="0" smtClean="0">
                <a:solidFill>
                  <a:srgbClr val="000000"/>
                </a:solidFill>
              </a:rPr>
              <a:t> </a:t>
            </a:r>
            <a:r>
              <a:rPr lang="en-US" sz="2200" b="1" dirty="0" smtClean="0">
                <a:solidFill>
                  <a:srgbClr val="000000"/>
                </a:solidFill>
              </a:rPr>
              <a:t>Pathogenic protozoa:</a:t>
            </a:r>
            <a:r>
              <a:rPr lang="en-US" sz="2200" dirty="0" smtClean="0">
                <a:solidFill>
                  <a:srgbClr val="000000"/>
                </a:solidFill>
              </a:rPr>
              <a:t> Protozoa that exist in human body and cause harm to infected human.</a:t>
            </a:r>
            <a:endParaRPr lang="en-US" sz="2200" b="1" dirty="0" smtClean="0">
              <a:solidFill>
                <a:srgbClr val="000000"/>
              </a:solidFill>
            </a:endParaRPr>
          </a:p>
          <a:p>
            <a:pPr>
              <a:lnSpc>
                <a:spcPct val="90000"/>
              </a:lnSpc>
              <a:spcAft>
                <a:spcPts val="2400"/>
              </a:spcAft>
              <a:buClrTx/>
              <a:buSzPct val="77000"/>
              <a:buFont typeface="Wingdings" pitchFamily="2" charset="2"/>
              <a:buChar char="Ø"/>
            </a:pPr>
            <a:r>
              <a:rPr lang="en-US" sz="2200" b="1" dirty="0" smtClean="0">
                <a:solidFill>
                  <a:srgbClr val="000000"/>
                </a:solidFill>
              </a:rPr>
              <a:t> </a:t>
            </a:r>
            <a:r>
              <a:rPr lang="en-US" sz="2200" b="1" dirty="0" err="1" smtClean="0">
                <a:solidFill>
                  <a:srgbClr val="000000"/>
                </a:solidFill>
              </a:rPr>
              <a:t>Commensal</a:t>
            </a:r>
            <a:r>
              <a:rPr lang="en-US" sz="2200" b="1" dirty="0" smtClean="0">
                <a:solidFill>
                  <a:srgbClr val="000000"/>
                </a:solidFill>
              </a:rPr>
              <a:t> protozoa: </a:t>
            </a:r>
            <a:r>
              <a:rPr lang="en-US" sz="2200" dirty="0" smtClean="0">
                <a:solidFill>
                  <a:srgbClr val="000000"/>
                </a:solidFill>
              </a:rPr>
              <a:t>Protozoa that exist in human body but does not cause harm to infected human.</a:t>
            </a:r>
            <a:endParaRPr lang="en-US" sz="2200" b="1" dirty="0" smtClean="0">
              <a:solidFill>
                <a:srgbClr val="000000"/>
              </a:solidFill>
            </a:endParaRPr>
          </a:p>
          <a:p>
            <a:pPr>
              <a:lnSpc>
                <a:spcPct val="90000"/>
              </a:lnSpc>
              <a:spcAft>
                <a:spcPts val="2400"/>
              </a:spcAft>
              <a:buClrTx/>
              <a:buSzPct val="77000"/>
              <a:buFont typeface="Wingdings" pitchFamily="2" charset="2"/>
              <a:buChar char="Ø"/>
            </a:pPr>
            <a:r>
              <a:rPr lang="en-US" sz="2200" b="1" dirty="0" smtClean="0">
                <a:solidFill>
                  <a:srgbClr val="000000"/>
                </a:solidFill>
              </a:rPr>
              <a:t> Opportunistic protozoa: </a:t>
            </a:r>
            <a:r>
              <a:rPr lang="en-US" sz="2200" dirty="0" smtClean="0">
                <a:solidFill>
                  <a:srgbClr val="000000"/>
                </a:solidFill>
              </a:rPr>
              <a:t>weak protozoa that cause minimal effect to infected </a:t>
            </a:r>
            <a:r>
              <a:rPr lang="en-US" sz="2200" u="sng" dirty="0" smtClean="0">
                <a:solidFill>
                  <a:srgbClr val="000000"/>
                </a:solidFill>
              </a:rPr>
              <a:t>healthy</a:t>
            </a:r>
            <a:r>
              <a:rPr lang="en-US" sz="2200" dirty="0" smtClean="0">
                <a:solidFill>
                  <a:srgbClr val="000000"/>
                </a:solidFill>
              </a:rPr>
              <a:t> man but has severe effect on infected </a:t>
            </a:r>
            <a:r>
              <a:rPr lang="en-US" sz="2200" dirty="0" err="1" smtClean="0">
                <a:solidFill>
                  <a:srgbClr val="000000"/>
                </a:solidFill>
              </a:rPr>
              <a:t>immuno-compromized</a:t>
            </a:r>
            <a:r>
              <a:rPr lang="en-US" sz="2200" dirty="0" smtClean="0">
                <a:solidFill>
                  <a:srgbClr val="000000"/>
                </a:solidFill>
              </a:rPr>
              <a:t> persons.</a:t>
            </a:r>
          </a:p>
          <a:p>
            <a:pPr>
              <a:lnSpc>
                <a:spcPct val="90000"/>
              </a:lnSpc>
              <a:spcAft>
                <a:spcPts val="2400"/>
              </a:spcAft>
              <a:buClrTx/>
              <a:buSzPct val="77000"/>
              <a:buFont typeface="Wingdings" pitchFamily="2" charset="2"/>
              <a:buChar char="Ø"/>
            </a:pPr>
            <a:r>
              <a:rPr lang="en-US" sz="2200" b="1" dirty="0" smtClean="0">
                <a:solidFill>
                  <a:srgbClr val="000000"/>
                </a:solidFill>
              </a:rPr>
              <a:t> Potentially pathogenic free-living protozoa: </a:t>
            </a:r>
            <a:r>
              <a:rPr lang="en-US" sz="2200" dirty="0" smtClean="0">
                <a:solidFill>
                  <a:srgbClr val="000000"/>
                </a:solidFill>
              </a:rPr>
              <a:t>free-living in nature away from man but some of them may cause disease if they enter accidentally man body by certain route.</a:t>
            </a:r>
            <a:r>
              <a:rPr lang="en-US" sz="2200" b="1" dirty="0" smtClean="0">
                <a:solidFill>
                  <a:srgbClr val="000000"/>
                </a:solidFill>
              </a:rPr>
              <a:t> </a:t>
            </a:r>
            <a:endParaRPr lang="en-US" sz="2200" dirty="0" smtClean="0">
              <a:solidFill>
                <a:srgbClr val="000000"/>
              </a:solidFill>
            </a:endParaRPr>
          </a:p>
        </p:txBody>
      </p:sp>
      <p:sp>
        <p:nvSpPr>
          <p:cNvPr id="5" name="TextBox 1"/>
          <p:cNvSpPr txBox="1">
            <a:spLocks noChangeArrowheads="1"/>
          </p:cNvSpPr>
          <p:nvPr/>
        </p:nvSpPr>
        <p:spPr bwMode="auto">
          <a:xfrm>
            <a:off x="611560" y="274323"/>
            <a:ext cx="6223178" cy="589392"/>
          </a:xfrm>
          <a:prstGeom prst="rect">
            <a:avLst/>
          </a:prstGeom>
          <a:noFill/>
          <a:ln w="9525">
            <a:noFill/>
            <a:miter lim="800000"/>
            <a:headEnd/>
            <a:tailEnd/>
          </a:ln>
        </p:spPr>
        <p:txBody>
          <a:bodyPr wrap="none">
            <a:spAutoFit/>
          </a:bodyPr>
          <a:lstStyle/>
          <a:p>
            <a:pPr>
              <a:buClr>
                <a:srgbClr val="E2D700"/>
              </a:buClr>
              <a:buNone/>
            </a:pPr>
            <a:r>
              <a:rPr lang="en-US" sz="3400" b="1" dirty="0" smtClean="0">
                <a:solidFill>
                  <a:prstClr val="black"/>
                </a:solidFill>
                <a:latin typeface="Comic Sans MS" pitchFamily="66" charset="0"/>
              </a:rPr>
              <a:t>Living conditions of Protozoa</a:t>
            </a:r>
            <a:endParaRPr lang="ar-SA" sz="3400" b="1" dirty="0">
              <a:solidFill>
                <a:prstClr val="black"/>
              </a:solidFill>
              <a:latin typeface="Comic Sans MS" pitchFamily="66" charset="0"/>
            </a:endParaRPr>
          </a:p>
        </p:txBody>
      </p:sp>
      <p:cxnSp>
        <p:nvCxnSpPr>
          <p:cNvPr id="7" name="Straight Connector 6"/>
          <p:cNvCxnSpPr/>
          <p:nvPr/>
        </p:nvCxnSpPr>
        <p:spPr>
          <a:xfrm>
            <a:off x="431540" y="908720"/>
            <a:ext cx="8420100" cy="0"/>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Effect transition="in" filter="blinds(horizontal)">
                                      <p:cBhvr>
                                        <p:cTn id="7" dur="500"/>
                                        <p:tgtEl>
                                          <p:spTgt spid="46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6083">
                                            <p:txEl>
                                              <p:pRg st="1" end="1"/>
                                            </p:txEl>
                                          </p:spTgt>
                                        </p:tgtEl>
                                        <p:attrNameLst>
                                          <p:attrName>style.visibility</p:attrName>
                                        </p:attrNameLst>
                                      </p:cBhvr>
                                      <p:to>
                                        <p:strVal val="visible"/>
                                      </p:to>
                                    </p:set>
                                    <p:animEffect transition="in" filter="blinds(horizontal)">
                                      <p:cBhvr>
                                        <p:cTn id="12" dur="500"/>
                                        <p:tgtEl>
                                          <p:spTgt spid="46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6083">
                                            <p:txEl>
                                              <p:pRg st="2" end="2"/>
                                            </p:txEl>
                                          </p:spTgt>
                                        </p:tgtEl>
                                        <p:attrNameLst>
                                          <p:attrName>style.visibility</p:attrName>
                                        </p:attrNameLst>
                                      </p:cBhvr>
                                      <p:to>
                                        <p:strVal val="visible"/>
                                      </p:to>
                                    </p:set>
                                    <p:animEffect transition="in" filter="blinds(horizontal)">
                                      <p:cBhvr>
                                        <p:cTn id="17" dur="500"/>
                                        <p:tgtEl>
                                          <p:spTgt spid="460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6083">
                                            <p:txEl>
                                              <p:pRg st="3" end="3"/>
                                            </p:txEl>
                                          </p:spTgt>
                                        </p:tgtEl>
                                        <p:attrNameLst>
                                          <p:attrName>style.visibility</p:attrName>
                                        </p:attrNameLst>
                                      </p:cBhvr>
                                      <p:to>
                                        <p:strVal val="visible"/>
                                      </p:to>
                                    </p:set>
                                    <p:animEffect transition="in" filter="blinds(horizontal)">
                                      <p:cBhvr>
                                        <p:cTn id="22" dur="500"/>
                                        <p:tgtEl>
                                          <p:spTgt spid="460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5495" name="Group 87"/>
          <p:cNvGraphicFramePr>
            <a:graphicFrameLocks noGrp="1"/>
          </p:cNvGraphicFramePr>
          <p:nvPr/>
        </p:nvGraphicFramePr>
        <p:xfrm>
          <a:off x="1854200" y="1858963"/>
          <a:ext cx="5435600" cy="3409952"/>
        </p:xfrm>
        <a:graphic>
          <a:graphicData uri="http://schemas.openxmlformats.org/drawingml/2006/table">
            <a:tbl>
              <a:tblPr rtl="1"/>
              <a:tblGrid>
                <a:gridCol w="2174875"/>
                <a:gridCol w="3260725"/>
              </a:tblGrid>
              <a:tr h="709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400" b="1" i="0" u="none" strike="noStrike" cap="none" normalizeH="0" baseline="0" dirty="0" smtClean="0">
                          <a:ln>
                            <a:noFill/>
                          </a:ln>
                          <a:solidFill>
                            <a:srgbClr val="010185"/>
                          </a:solidFill>
                          <a:effectLst/>
                          <a:latin typeface="Times New Roman" pitchFamily="18" charset="0"/>
                          <a:cs typeface="Times New Roman" pitchFamily="18" charset="0"/>
                        </a:rPr>
                        <a:t>Subgroup</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15000"/>
                        </a:spcBef>
                        <a:spcAft>
                          <a:spcPct val="0"/>
                        </a:spcAft>
                        <a:buClrTx/>
                        <a:buSzTx/>
                        <a:buFontTx/>
                        <a:buNone/>
                        <a:tabLst/>
                      </a:pPr>
                      <a:r>
                        <a:rPr kumimoji="0" lang="en-GB" sz="2400" b="1" i="0" u="none" strike="noStrike" cap="none" normalizeH="0" baseline="0" smtClean="0">
                          <a:ln>
                            <a:noFill/>
                          </a:ln>
                          <a:solidFill>
                            <a:srgbClr val="010185"/>
                          </a:solidFill>
                          <a:effectLst/>
                          <a:latin typeface="Times New Roman" pitchFamily="18" charset="0"/>
                          <a:cs typeface="Times New Roman" pitchFamily="18" charset="0"/>
                        </a:rPr>
                        <a:t> </a:t>
                      </a:r>
                      <a:r>
                        <a:rPr kumimoji="0" lang="arn-CL" sz="2400" b="1" i="0" u="none" strike="noStrike" cap="none" normalizeH="0" baseline="0" smtClean="0">
                          <a:ln>
                            <a:noFill/>
                          </a:ln>
                          <a:solidFill>
                            <a:srgbClr val="010185"/>
                          </a:solidFill>
                          <a:effectLst/>
                          <a:latin typeface="Times New Roman" pitchFamily="18" charset="0"/>
                          <a:cs typeface="Times New Roman" pitchFamily="18" charset="0"/>
                        </a:rPr>
                        <a:t>Mechanism</a:t>
                      </a:r>
                      <a:r>
                        <a:rPr kumimoji="0" lang="en-GB" sz="2400" b="1" i="0" u="none" strike="noStrike" cap="none" normalizeH="0" baseline="0" smtClean="0">
                          <a:ln>
                            <a:noFill/>
                          </a:ln>
                          <a:solidFill>
                            <a:srgbClr val="010185"/>
                          </a:solidFill>
                          <a:effectLst/>
                          <a:latin typeface="Times New Roman" pitchFamily="18" charset="0"/>
                          <a:cs typeface="Times New Roman" pitchFamily="18" charset="0"/>
                        </a:rPr>
                        <a:t> of motility</a:t>
                      </a:r>
                      <a:endParaRPr kumimoji="0" lang="ar-SA" sz="2400" b="1" i="0" u="none" strike="noStrike" cap="none" normalizeH="0" baseline="0" smtClean="0">
                        <a:ln>
                          <a:noFill/>
                        </a:ln>
                        <a:solidFill>
                          <a:srgbClr val="010185"/>
                        </a:solidFill>
                        <a:effectLst/>
                        <a:latin typeface="Times New Roman" pitchFamily="18" charset="0"/>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708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smtClean="0">
                          <a:ln>
                            <a:noFill/>
                          </a:ln>
                          <a:solidFill>
                            <a:schemeClr val="tx1"/>
                          </a:solidFill>
                          <a:effectLst/>
                          <a:latin typeface="Arial" pitchFamily="34" charset="0"/>
                          <a:cs typeface="Arial" pitchFamily="34" charset="0"/>
                        </a:rPr>
                        <a:t>amebae</a:t>
                      </a:r>
                      <a:endParaRPr kumimoji="0" lang="ar-SA" sz="2000" b="1"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movement ameboid</a:t>
                      </a:r>
                      <a:endParaRPr kumimoji="0" lang="ar-SA" sz="2000" b="1"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709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flagellates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flagella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573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ciliates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cilia</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709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smtClean="0">
                          <a:ln>
                            <a:noFill/>
                          </a:ln>
                          <a:solidFill>
                            <a:schemeClr val="tx1"/>
                          </a:solidFill>
                          <a:effectLst/>
                          <a:latin typeface="Arial" pitchFamily="34" charset="0"/>
                          <a:cs typeface="Arial" pitchFamily="34" charset="0"/>
                        </a:rPr>
                        <a:t>sporozoa</a:t>
                      </a:r>
                      <a:endParaRPr kumimoji="0" lang="ar-SA" sz="2000" b="1" i="0" u="none" strike="noStrike" cap="none" normalizeH="0" baseline="0" smtClean="0">
                        <a:ln>
                          <a:noFill/>
                        </a:ln>
                        <a:solidFill>
                          <a:schemeClr val="tx1"/>
                        </a:solidFill>
                        <a:effectLst/>
                        <a:latin typeface="Arial" pitchFamily="34" charset="0"/>
                        <a:cs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n-CL" sz="2000" b="1" i="0" u="none" strike="noStrike" cap="none" normalizeH="0" baseline="0" dirty="0" smtClean="0">
                          <a:ln>
                            <a:noFill/>
                          </a:ln>
                          <a:solidFill>
                            <a:schemeClr val="tx1"/>
                          </a:solidFill>
                          <a:effectLst/>
                          <a:latin typeface="Arial" pitchFamily="34" charset="0"/>
                          <a:cs typeface="Arial" pitchFamily="34" charset="0"/>
                        </a:rPr>
                        <a:t>gliding motility</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bl>
          </a:graphicData>
        </a:graphic>
      </p:graphicFrame>
      <p:sp>
        <p:nvSpPr>
          <p:cNvPr id="5142" name="Text Box 83"/>
          <p:cNvSpPr txBox="1">
            <a:spLocks noChangeArrowheads="1"/>
          </p:cNvSpPr>
          <p:nvPr/>
        </p:nvSpPr>
        <p:spPr bwMode="auto">
          <a:xfrm>
            <a:off x="1724025" y="598488"/>
            <a:ext cx="5832475" cy="822325"/>
          </a:xfrm>
          <a:prstGeom prst="rect">
            <a:avLst/>
          </a:prstGeom>
          <a:solidFill>
            <a:schemeClr val="bg1">
              <a:lumMod val="85000"/>
            </a:schemeClr>
          </a:solidFill>
          <a:ln w="9525">
            <a:noFill/>
            <a:miter lim="800000"/>
            <a:headEnd/>
            <a:tailEnd/>
          </a:ln>
        </p:spPr>
        <p:txBody>
          <a:bodyPr>
            <a:spAutoFit/>
          </a:bodyPr>
          <a:lstStyle/>
          <a:p>
            <a:pPr algn="ctr" rtl="0"/>
            <a:r>
              <a:rPr lang="en-US" b="1" dirty="0">
                <a:solidFill>
                  <a:schemeClr val="tx2"/>
                </a:solidFill>
              </a:rPr>
              <a:t>Protozoa can be classified by their mode of motility (movement):</a:t>
            </a:r>
            <a:endParaRPr lang="en-GB" b="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5495"/>
                                        </p:tgtEl>
                                        <p:attrNameLst>
                                          <p:attrName>style.visibility</p:attrName>
                                        </p:attrNameLst>
                                      </p:cBhvr>
                                      <p:to>
                                        <p:strVal val="visible"/>
                                      </p:to>
                                    </p:set>
                                    <p:animEffect transition="in" filter="blinds(horizontal)">
                                      <p:cBhvr>
                                        <p:cTn id="7" dur="500"/>
                                        <p:tgtEl>
                                          <p:spTgt spid="1454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44388" y="158750"/>
            <a:ext cx="9231245" cy="443198"/>
          </a:xfrm>
          <a:prstGeom prst="rect">
            <a:avLst/>
          </a:prstGeom>
          <a:solidFill>
            <a:schemeClr val="bg1">
              <a:lumMod val="85000"/>
            </a:schemeClr>
          </a:solidFill>
          <a:ln w="9525">
            <a:solidFill>
              <a:srgbClr val="FFFF00"/>
            </a:solidFill>
            <a:miter lim="800000"/>
            <a:headEnd/>
            <a:tailEnd/>
          </a:ln>
        </p:spPr>
        <p:txBody>
          <a:bodyPr wrap="none">
            <a:spAutoFit/>
          </a:bodyPr>
          <a:lstStyle/>
          <a:p>
            <a:pPr rtl="0"/>
            <a:r>
              <a:rPr lang="en-US" b="1" dirty="0">
                <a:latin typeface="Times New Roman" pitchFamily="18" charset="0"/>
                <a:cs typeface="Times New Roman" pitchFamily="18" charset="0"/>
              </a:rPr>
              <a:t>Classification  </a:t>
            </a:r>
            <a:r>
              <a:rPr lang="en-US" b="1" dirty="0" smtClean="0">
                <a:latin typeface="Times New Roman" pitchFamily="18" charset="0"/>
                <a:cs typeface="Times New Roman" pitchFamily="18" charset="0"/>
              </a:rPr>
              <a:t>&amp; </a:t>
            </a:r>
            <a:r>
              <a:rPr lang="en-US" b="1" dirty="0">
                <a:latin typeface="Times New Roman" pitchFamily="18" charset="0"/>
                <a:cs typeface="Times New Roman" pitchFamily="18" charset="0"/>
              </a:rPr>
              <a:t>Species list of some protozoan parasites in humans</a:t>
            </a:r>
          </a:p>
        </p:txBody>
      </p:sp>
      <p:sp>
        <p:nvSpPr>
          <p:cNvPr id="6147" name="Text Box 3"/>
          <p:cNvSpPr txBox="1">
            <a:spLocks noChangeArrowheads="1"/>
          </p:cNvSpPr>
          <p:nvPr/>
        </p:nvSpPr>
        <p:spPr bwMode="auto">
          <a:xfrm>
            <a:off x="4067175" y="836613"/>
            <a:ext cx="1527175" cy="384721"/>
          </a:xfrm>
          <a:prstGeom prst="rect">
            <a:avLst/>
          </a:prstGeom>
          <a:solidFill>
            <a:schemeClr val="tx2">
              <a:lumMod val="60000"/>
              <a:lumOff val="40000"/>
            </a:schemeClr>
          </a:solidFill>
          <a:ln w="9525">
            <a:noFill/>
            <a:miter lim="800000"/>
            <a:headEnd/>
            <a:tailEnd/>
          </a:ln>
        </p:spPr>
        <p:txBody>
          <a:bodyPr wrap="square">
            <a:spAutoFit/>
          </a:bodyPr>
          <a:lstStyle/>
          <a:p>
            <a:r>
              <a:rPr lang="en-US" sz="2000" b="1" dirty="0" smtClean="0">
                <a:solidFill>
                  <a:srgbClr val="E4FFC9"/>
                </a:solidFill>
              </a:rPr>
              <a:t>Protozoa</a:t>
            </a:r>
            <a:endParaRPr lang="en-US" sz="2000" b="1" dirty="0">
              <a:solidFill>
                <a:srgbClr val="E4FFC9"/>
              </a:solidFill>
            </a:endParaRPr>
          </a:p>
        </p:txBody>
      </p:sp>
      <p:sp>
        <p:nvSpPr>
          <p:cNvPr id="6148" name="Line 4"/>
          <p:cNvSpPr>
            <a:spLocks noChangeShapeType="1"/>
          </p:cNvSpPr>
          <p:nvPr/>
        </p:nvSpPr>
        <p:spPr bwMode="auto">
          <a:xfrm>
            <a:off x="4716463" y="1268413"/>
            <a:ext cx="0" cy="0"/>
          </a:xfrm>
          <a:prstGeom prst="line">
            <a:avLst/>
          </a:prstGeom>
          <a:noFill/>
          <a:ln w="9525">
            <a:solidFill>
              <a:schemeClr val="tx1"/>
            </a:solidFill>
            <a:round/>
            <a:headEnd/>
            <a:tailEnd/>
          </a:ln>
        </p:spPr>
        <p:txBody>
          <a:bodyPr/>
          <a:lstStyle/>
          <a:p>
            <a:endParaRPr lang="ar-SA"/>
          </a:p>
        </p:txBody>
      </p:sp>
      <p:sp>
        <p:nvSpPr>
          <p:cNvPr id="6149" name="Line 5"/>
          <p:cNvSpPr>
            <a:spLocks noChangeShapeType="1"/>
          </p:cNvSpPr>
          <p:nvPr/>
        </p:nvSpPr>
        <p:spPr bwMode="auto">
          <a:xfrm flipH="1">
            <a:off x="4716463" y="1557338"/>
            <a:ext cx="3887787" cy="0"/>
          </a:xfrm>
          <a:prstGeom prst="line">
            <a:avLst/>
          </a:prstGeom>
          <a:noFill/>
          <a:ln w="25400">
            <a:solidFill>
              <a:schemeClr val="tx1"/>
            </a:solidFill>
            <a:round/>
            <a:headEnd/>
            <a:tailEnd/>
          </a:ln>
        </p:spPr>
        <p:txBody>
          <a:bodyPr/>
          <a:lstStyle/>
          <a:p>
            <a:endParaRPr lang="ar-SA"/>
          </a:p>
        </p:txBody>
      </p:sp>
      <p:sp>
        <p:nvSpPr>
          <p:cNvPr id="6150" name="Line 6"/>
          <p:cNvSpPr>
            <a:spLocks noChangeShapeType="1"/>
          </p:cNvSpPr>
          <p:nvPr/>
        </p:nvSpPr>
        <p:spPr bwMode="auto">
          <a:xfrm flipV="1">
            <a:off x="4716463" y="1125538"/>
            <a:ext cx="0" cy="431800"/>
          </a:xfrm>
          <a:prstGeom prst="line">
            <a:avLst/>
          </a:prstGeom>
          <a:noFill/>
          <a:ln w="25400">
            <a:solidFill>
              <a:schemeClr val="tx1"/>
            </a:solidFill>
            <a:round/>
            <a:headEnd/>
            <a:tailEnd/>
          </a:ln>
        </p:spPr>
        <p:txBody>
          <a:bodyPr/>
          <a:lstStyle/>
          <a:p>
            <a:endParaRPr lang="ar-SA"/>
          </a:p>
        </p:txBody>
      </p:sp>
      <p:sp>
        <p:nvSpPr>
          <p:cNvPr id="6151" name="Line 7"/>
          <p:cNvSpPr>
            <a:spLocks noChangeShapeType="1"/>
          </p:cNvSpPr>
          <p:nvPr/>
        </p:nvSpPr>
        <p:spPr bwMode="auto">
          <a:xfrm>
            <a:off x="2339975" y="1557338"/>
            <a:ext cx="2376488" cy="0"/>
          </a:xfrm>
          <a:prstGeom prst="line">
            <a:avLst/>
          </a:prstGeom>
          <a:noFill/>
          <a:ln w="25400">
            <a:solidFill>
              <a:schemeClr val="tx1"/>
            </a:solidFill>
            <a:round/>
            <a:headEnd/>
            <a:tailEnd/>
          </a:ln>
        </p:spPr>
        <p:txBody>
          <a:bodyPr/>
          <a:lstStyle/>
          <a:p>
            <a:endParaRPr lang="ar-SA"/>
          </a:p>
        </p:txBody>
      </p:sp>
      <p:sp>
        <p:nvSpPr>
          <p:cNvPr id="6152" name="Line 8"/>
          <p:cNvSpPr>
            <a:spLocks noChangeShapeType="1"/>
          </p:cNvSpPr>
          <p:nvPr/>
        </p:nvSpPr>
        <p:spPr bwMode="auto">
          <a:xfrm>
            <a:off x="2268538" y="1557338"/>
            <a:ext cx="71437" cy="0"/>
          </a:xfrm>
          <a:prstGeom prst="line">
            <a:avLst/>
          </a:prstGeom>
          <a:noFill/>
          <a:ln w="9525">
            <a:solidFill>
              <a:schemeClr val="tx1"/>
            </a:solidFill>
            <a:round/>
            <a:headEnd/>
            <a:tailEnd/>
          </a:ln>
        </p:spPr>
        <p:txBody>
          <a:bodyPr/>
          <a:lstStyle/>
          <a:p>
            <a:endParaRPr lang="ar-SA"/>
          </a:p>
        </p:txBody>
      </p:sp>
      <p:sp>
        <p:nvSpPr>
          <p:cNvPr id="6153" name="Line 9"/>
          <p:cNvSpPr>
            <a:spLocks noChangeShapeType="1"/>
          </p:cNvSpPr>
          <p:nvPr/>
        </p:nvSpPr>
        <p:spPr bwMode="auto">
          <a:xfrm flipH="1">
            <a:off x="665108" y="1557337"/>
            <a:ext cx="1603429" cy="9499"/>
          </a:xfrm>
          <a:prstGeom prst="line">
            <a:avLst/>
          </a:prstGeom>
          <a:noFill/>
          <a:ln w="25400">
            <a:solidFill>
              <a:schemeClr val="tx1"/>
            </a:solidFill>
            <a:round/>
            <a:headEnd/>
            <a:tailEnd/>
          </a:ln>
        </p:spPr>
        <p:txBody>
          <a:bodyPr/>
          <a:lstStyle/>
          <a:p>
            <a:endParaRPr lang="ar-SA"/>
          </a:p>
        </p:txBody>
      </p:sp>
      <p:sp>
        <p:nvSpPr>
          <p:cNvPr id="6154" name="Line 10"/>
          <p:cNvSpPr>
            <a:spLocks noChangeShapeType="1"/>
          </p:cNvSpPr>
          <p:nvPr/>
        </p:nvSpPr>
        <p:spPr bwMode="auto">
          <a:xfrm flipH="1">
            <a:off x="665109" y="1557338"/>
            <a:ext cx="0" cy="287337"/>
          </a:xfrm>
          <a:prstGeom prst="line">
            <a:avLst/>
          </a:prstGeom>
          <a:noFill/>
          <a:ln w="25400">
            <a:solidFill>
              <a:schemeClr val="tx1"/>
            </a:solidFill>
            <a:round/>
            <a:headEnd/>
            <a:tailEnd/>
          </a:ln>
        </p:spPr>
        <p:txBody>
          <a:bodyPr/>
          <a:lstStyle/>
          <a:p>
            <a:endParaRPr lang="ar-SA"/>
          </a:p>
        </p:txBody>
      </p:sp>
      <p:sp>
        <p:nvSpPr>
          <p:cNvPr id="6155" name="Text Box 11"/>
          <p:cNvSpPr txBox="1">
            <a:spLocks noChangeArrowheads="1"/>
          </p:cNvSpPr>
          <p:nvPr/>
        </p:nvSpPr>
        <p:spPr bwMode="auto">
          <a:xfrm>
            <a:off x="293643" y="1844675"/>
            <a:ext cx="1389107" cy="396875"/>
          </a:xfrm>
          <a:prstGeom prst="rect">
            <a:avLst/>
          </a:prstGeom>
          <a:solidFill>
            <a:schemeClr val="tx2">
              <a:lumMod val="60000"/>
              <a:lumOff val="40000"/>
            </a:schemeClr>
          </a:solidFill>
          <a:ln w="9525">
            <a:noFill/>
            <a:miter lim="800000"/>
            <a:headEnd/>
            <a:tailEnd/>
          </a:ln>
        </p:spPr>
        <p:txBody>
          <a:bodyPr wrap="square">
            <a:spAutoFit/>
          </a:bodyPr>
          <a:lstStyle/>
          <a:p>
            <a:r>
              <a:rPr lang="en-US" sz="2000" b="1" dirty="0">
                <a:solidFill>
                  <a:srgbClr val="E4FFC9"/>
                </a:solidFill>
              </a:rPr>
              <a:t>Ameba</a:t>
            </a:r>
          </a:p>
        </p:txBody>
      </p:sp>
      <p:sp>
        <p:nvSpPr>
          <p:cNvPr id="6156" name="Line 12"/>
          <p:cNvSpPr>
            <a:spLocks noChangeShapeType="1"/>
          </p:cNvSpPr>
          <p:nvPr/>
        </p:nvSpPr>
        <p:spPr bwMode="auto">
          <a:xfrm>
            <a:off x="827088" y="2276475"/>
            <a:ext cx="0" cy="144463"/>
          </a:xfrm>
          <a:prstGeom prst="line">
            <a:avLst/>
          </a:prstGeom>
          <a:noFill/>
          <a:ln w="25400">
            <a:solidFill>
              <a:schemeClr val="tx1"/>
            </a:solidFill>
            <a:round/>
            <a:headEnd/>
            <a:tailEnd/>
          </a:ln>
        </p:spPr>
        <p:txBody>
          <a:bodyPr/>
          <a:lstStyle/>
          <a:p>
            <a:endParaRPr lang="ar-SA"/>
          </a:p>
        </p:txBody>
      </p:sp>
      <p:sp>
        <p:nvSpPr>
          <p:cNvPr id="165901" name="Line 13"/>
          <p:cNvSpPr>
            <a:spLocks noChangeShapeType="1"/>
          </p:cNvSpPr>
          <p:nvPr/>
        </p:nvSpPr>
        <p:spPr bwMode="auto">
          <a:xfrm flipH="1">
            <a:off x="468313" y="2420938"/>
            <a:ext cx="358775" cy="0"/>
          </a:xfrm>
          <a:prstGeom prst="line">
            <a:avLst/>
          </a:prstGeom>
          <a:noFill/>
          <a:ln w="25400">
            <a:solidFill>
              <a:schemeClr val="tx1"/>
            </a:solidFill>
            <a:round/>
            <a:headEnd/>
            <a:tailEnd/>
          </a:ln>
        </p:spPr>
        <p:txBody>
          <a:bodyPr/>
          <a:lstStyle/>
          <a:p>
            <a:endParaRPr lang="ar-SA"/>
          </a:p>
        </p:txBody>
      </p:sp>
      <p:sp>
        <p:nvSpPr>
          <p:cNvPr id="165902" name="Line 14"/>
          <p:cNvSpPr>
            <a:spLocks noChangeShapeType="1"/>
          </p:cNvSpPr>
          <p:nvPr/>
        </p:nvSpPr>
        <p:spPr bwMode="auto">
          <a:xfrm>
            <a:off x="468313" y="2420938"/>
            <a:ext cx="0" cy="287337"/>
          </a:xfrm>
          <a:prstGeom prst="line">
            <a:avLst/>
          </a:prstGeom>
          <a:noFill/>
          <a:ln w="25400">
            <a:solidFill>
              <a:schemeClr val="tx1"/>
            </a:solidFill>
            <a:round/>
            <a:headEnd/>
            <a:tailEnd/>
          </a:ln>
        </p:spPr>
        <p:txBody>
          <a:bodyPr/>
          <a:lstStyle/>
          <a:p>
            <a:endParaRPr lang="ar-SA"/>
          </a:p>
        </p:txBody>
      </p:sp>
      <p:sp>
        <p:nvSpPr>
          <p:cNvPr id="165903" name="Line 15"/>
          <p:cNvSpPr>
            <a:spLocks noChangeShapeType="1"/>
          </p:cNvSpPr>
          <p:nvPr/>
        </p:nvSpPr>
        <p:spPr bwMode="auto">
          <a:xfrm>
            <a:off x="827088" y="2420938"/>
            <a:ext cx="1800225" cy="0"/>
          </a:xfrm>
          <a:prstGeom prst="line">
            <a:avLst/>
          </a:prstGeom>
          <a:noFill/>
          <a:ln w="25400">
            <a:solidFill>
              <a:schemeClr val="tx1"/>
            </a:solidFill>
            <a:round/>
            <a:headEnd/>
            <a:tailEnd/>
          </a:ln>
        </p:spPr>
        <p:txBody>
          <a:bodyPr/>
          <a:lstStyle/>
          <a:p>
            <a:endParaRPr lang="ar-SA"/>
          </a:p>
        </p:txBody>
      </p:sp>
      <p:sp>
        <p:nvSpPr>
          <p:cNvPr id="165904" name="Line 16"/>
          <p:cNvSpPr>
            <a:spLocks noChangeShapeType="1"/>
          </p:cNvSpPr>
          <p:nvPr/>
        </p:nvSpPr>
        <p:spPr bwMode="auto">
          <a:xfrm flipH="1" flipV="1">
            <a:off x="2627313" y="2420938"/>
            <a:ext cx="73025" cy="215900"/>
          </a:xfrm>
          <a:prstGeom prst="line">
            <a:avLst/>
          </a:prstGeom>
          <a:noFill/>
          <a:ln w="25400">
            <a:solidFill>
              <a:schemeClr val="tx1"/>
            </a:solidFill>
            <a:round/>
            <a:headEnd/>
            <a:tailEnd/>
          </a:ln>
        </p:spPr>
        <p:txBody>
          <a:bodyPr/>
          <a:lstStyle/>
          <a:p>
            <a:endParaRPr lang="ar-SA"/>
          </a:p>
        </p:txBody>
      </p:sp>
      <p:sp>
        <p:nvSpPr>
          <p:cNvPr id="165905" name="Text Box 17"/>
          <p:cNvSpPr txBox="1">
            <a:spLocks noChangeArrowheads="1"/>
          </p:cNvSpPr>
          <p:nvPr/>
        </p:nvSpPr>
        <p:spPr bwMode="auto">
          <a:xfrm>
            <a:off x="179388" y="2636838"/>
            <a:ext cx="1368425" cy="336550"/>
          </a:xfrm>
          <a:prstGeom prst="rect">
            <a:avLst/>
          </a:prstGeom>
          <a:solidFill>
            <a:schemeClr val="tx2">
              <a:lumMod val="60000"/>
              <a:lumOff val="40000"/>
            </a:schemeClr>
          </a:solidFill>
          <a:ln w="9525">
            <a:noFill/>
            <a:miter lim="800000"/>
            <a:headEnd/>
            <a:tailEnd/>
          </a:ln>
        </p:spPr>
        <p:txBody>
          <a:bodyPr>
            <a:spAutoFit/>
          </a:bodyPr>
          <a:lstStyle/>
          <a:p>
            <a:r>
              <a:rPr lang="en-US" sz="1600" b="1" i="1">
                <a:solidFill>
                  <a:srgbClr val="FFFF66"/>
                </a:solidFill>
              </a:rPr>
              <a:t>Intestinal</a:t>
            </a:r>
          </a:p>
        </p:txBody>
      </p:sp>
      <p:sp>
        <p:nvSpPr>
          <p:cNvPr id="165906" name="Text Box 18"/>
          <p:cNvSpPr txBox="1">
            <a:spLocks noChangeArrowheads="1"/>
          </p:cNvSpPr>
          <p:nvPr/>
        </p:nvSpPr>
        <p:spPr bwMode="auto">
          <a:xfrm>
            <a:off x="87313" y="3062288"/>
            <a:ext cx="1963737" cy="1837426"/>
          </a:xfrm>
          <a:prstGeom prst="rect">
            <a:avLst/>
          </a:prstGeom>
          <a:solidFill>
            <a:schemeClr val="bg2"/>
          </a:solidFill>
          <a:ln w="9525">
            <a:solidFill>
              <a:schemeClr val="tx1"/>
            </a:solidFill>
            <a:miter lim="800000"/>
            <a:headEnd/>
            <a:tailEnd/>
          </a:ln>
        </p:spPr>
        <p:txBody>
          <a:bodyPr wrap="square">
            <a:spAutoFit/>
          </a:bodyPr>
          <a:lstStyle/>
          <a:p>
            <a:r>
              <a:rPr lang="en-US" sz="1400" i="1" dirty="0" err="1"/>
              <a:t>Entamoeba</a:t>
            </a:r>
            <a:r>
              <a:rPr lang="en-US" sz="1400" i="1" dirty="0"/>
              <a:t> </a:t>
            </a:r>
            <a:r>
              <a:rPr lang="en-US" sz="1400" i="1" dirty="0" err="1"/>
              <a:t>histolytica</a:t>
            </a:r>
            <a:r>
              <a:rPr lang="en-US" sz="1400" i="1" dirty="0"/>
              <a:t> </a:t>
            </a:r>
          </a:p>
          <a:p>
            <a:r>
              <a:rPr lang="en-US" sz="1400" i="1" dirty="0" err="1"/>
              <a:t>Entamoeba</a:t>
            </a:r>
            <a:r>
              <a:rPr lang="en-US" sz="1400" i="1" dirty="0"/>
              <a:t> coli</a:t>
            </a:r>
          </a:p>
          <a:p>
            <a:r>
              <a:rPr lang="en-US" sz="1400" i="1" dirty="0" err="1"/>
              <a:t>Entamoeba</a:t>
            </a:r>
            <a:r>
              <a:rPr lang="en-US" sz="1400" i="1" dirty="0"/>
              <a:t> </a:t>
            </a:r>
            <a:r>
              <a:rPr lang="en-US" sz="1400" i="1" dirty="0" err="1"/>
              <a:t>gingivalis</a:t>
            </a:r>
            <a:r>
              <a:rPr lang="en-US" sz="1400" i="1" dirty="0"/>
              <a:t> </a:t>
            </a:r>
          </a:p>
          <a:p>
            <a:r>
              <a:rPr lang="en-US" sz="1400" i="1" dirty="0" err="1"/>
              <a:t>Endolimax</a:t>
            </a:r>
            <a:r>
              <a:rPr lang="en-US" sz="1400" i="1" dirty="0"/>
              <a:t> nana </a:t>
            </a:r>
          </a:p>
          <a:p>
            <a:r>
              <a:rPr lang="en-US" sz="1400" i="1" dirty="0" err="1"/>
              <a:t>Iodamoeba</a:t>
            </a:r>
            <a:r>
              <a:rPr lang="en-US" sz="1400" i="1" dirty="0"/>
              <a:t> </a:t>
            </a:r>
            <a:r>
              <a:rPr lang="en-US" sz="1400" i="1" dirty="0" err="1"/>
              <a:t>butschlii</a:t>
            </a:r>
            <a:r>
              <a:rPr lang="en-US" sz="1400" i="1" dirty="0"/>
              <a:t>  </a:t>
            </a:r>
          </a:p>
        </p:txBody>
      </p:sp>
      <p:sp>
        <p:nvSpPr>
          <p:cNvPr id="165907" name="Text Box 19"/>
          <p:cNvSpPr txBox="1">
            <a:spLocks noChangeArrowheads="1"/>
          </p:cNvSpPr>
          <p:nvPr/>
        </p:nvSpPr>
        <p:spPr bwMode="auto">
          <a:xfrm>
            <a:off x="2268538" y="2636838"/>
            <a:ext cx="1254125" cy="336550"/>
          </a:xfrm>
          <a:prstGeom prst="rect">
            <a:avLst/>
          </a:prstGeom>
          <a:solidFill>
            <a:schemeClr val="tx2">
              <a:lumMod val="60000"/>
              <a:lumOff val="40000"/>
            </a:schemeClr>
          </a:solidFill>
          <a:ln w="9525">
            <a:noFill/>
            <a:miter lim="800000"/>
            <a:headEnd/>
            <a:tailEnd/>
          </a:ln>
        </p:spPr>
        <p:txBody>
          <a:bodyPr wrap="none">
            <a:spAutoFit/>
          </a:bodyPr>
          <a:lstStyle/>
          <a:p>
            <a:r>
              <a:rPr lang="en-US" sz="1600" b="1" i="1">
                <a:solidFill>
                  <a:srgbClr val="FFFF66"/>
                </a:solidFill>
              </a:rPr>
              <a:t>Free living</a:t>
            </a:r>
          </a:p>
        </p:txBody>
      </p:sp>
      <p:sp>
        <p:nvSpPr>
          <p:cNvPr id="165908" name="Text Box 20"/>
          <p:cNvSpPr txBox="1">
            <a:spLocks noChangeArrowheads="1"/>
          </p:cNvSpPr>
          <p:nvPr/>
        </p:nvSpPr>
        <p:spPr bwMode="auto">
          <a:xfrm>
            <a:off x="2127250" y="3068638"/>
            <a:ext cx="1866900" cy="630942"/>
          </a:xfrm>
          <a:prstGeom prst="rect">
            <a:avLst/>
          </a:prstGeom>
          <a:solidFill>
            <a:schemeClr val="bg2"/>
          </a:solidFill>
          <a:ln w="9525">
            <a:solidFill>
              <a:schemeClr val="tx1"/>
            </a:solidFill>
            <a:miter lim="800000"/>
            <a:headEnd/>
            <a:tailEnd/>
          </a:ln>
        </p:spPr>
        <p:txBody>
          <a:bodyPr wrap="square">
            <a:spAutoFit/>
          </a:bodyPr>
          <a:lstStyle/>
          <a:p>
            <a:r>
              <a:rPr lang="en-US" sz="1400" i="1" dirty="0" err="1"/>
              <a:t>Naegleria</a:t>
            </a:r>
            <a:r>
              <a:rPr lang="en-US" sz="1400" i="1" dirty="0"/>
              <a:t> </a:t>
            </a:r>
            <a:r>
              <a:rPr lang="en-US" sz="1400" i="1" dirty="0" err="1"/>
              <a:t>fowleri</a:t>
            </a:r>
            <a:r>
              <a:rPr lang="en-US" sz="1400" i="1" dirty="0"/>
              <a:t> </a:t>
            </a:r>
          </a:p>
          <a:p>
            <a:r>
              <a:rPr lang="en-US" sz="1400" i="1" dirty="0" err="1"/>
              <a:t>Acanthamoeba</a:t>
            </a:r>
            <a:r>
              <a:rPr lang="en-US" sz="1400" i="1" dirty="0"/>
              <a:t> spp.</a:t>
            </a:r>
          </a:p>
        </p:txBody>
      </p:sp>
      <p:sp>
        <p:nvSpPr>
          <p:cNvPr id="6165" name="Line 21"/>
          <p:cNvSpPr>
            <a:spLocks noChangeShapeType="1"/>
          </p:cNvSpPr>
          <p:nvPr/>
        </p:nvSpPr>
        <p:spPr bwMode="auto">
          <a:xfrm>
            <a:off x="4097331" y="1557338"/>
            <a:ext cx="0" cy="287337"/>
          </a:xfrm>
          <a:prstGeom prst="line">
            <a:avLst/>
          </a:prstGeom>
          <a:noFill/>
          <a:ln w="25400">
            <a:solidFill>
              <a:schemeClr val="tx1"/>
            </a:solidFill>
            <a:round/>
            <a:headEnd/>
            <a:tailEnd/>
          </a:ln>
        </p:spPr>
        <p:txBody>
          <a:bodyPr/>
          <a:lstStyle/>
          <a:p>
            <a:endParaRPr lang="ar-SA"/>
          </a:p>
        </p:txBody>
      </p:sp>
      <p:sp>
        <p:nvSpPr>
          <p:cNvPr id="6166" name="Text Box 22"/>
          <p:cNvSpPr txBox="1">
            <a:spLocks noChangeArrowheads="1"/>
          </p:cNvSpPr>
          <p:nvPr/>
        </p:nvSpPr>
        <p:spPr bwMode="auto">
          <a:xfrm>
            <a:off x="3294045" y="1773238"/>
            <a:ext cx="1562100" cy="396875"/>
          </a:xfrm>
          <a:prstGeom prst="rect">
            <a:avLst/>
          </a:prstGeom>
          <a:solidFill>
            <a:schemeClr val="tx2">
              <a:lumMod val="60000"/>
              <a:lumOff val="40000"/>
            </a:schemeClr>
          </a:solidFill>
          <a:ln w="9525">
            <a:noFill/>
            <a:miter lim="800000"/>
            <a:headEnd/>
            <a:tailEnd/>
          </a:ln>
        </p:spPr>
        <p:txBody>
          <a:bodyPr wrap="none">
            <a:spAutoFit/>
          </a:bodyPr>
          <a:lstStyle/>
          <a:p>
            <a:r>
              <a:rPr lang="en-US" sz="2000" b="1" dirty="0">
                <a:solidFill>
                  <a:srgbClr val="E4FFC9"/>
                </a:solidFill>
              </a:rPr>
              <a:t>Flagellates</a:t>
            </a:r>
          </a:p>
        </p:txBody>
      </p:sp>
      <p:grpSp>
        <p:nvGrpSpPr>
          <p:cNvPr id="2" name="Group 52"/>
          <p:cNvGrpSpPr>
            <a:grpSpLocks/>
          </p:cNvGrpSpPr>
          <p:nvPr/>
        </p:nvGrpSpPr>
        <p:grpSpPr bwMode="auto">
          <a:xfrm>
            <a:off x="2916239" y="2205038"/>
            <a:ext cx="1473200" cy="2592387"/>
            <a:chOff x="1837" y="1389"/>
            <a:chExt cx="928" cy="1633"/>
          </a:xfrm>
        </p:grpSpPr>
        <p:sp>
          <p:nvSpPr>
            <p:cNvPr id="6193" name="Line 23"/>
            <p:cNvSpPr>
              <a:spLocks noChangeShapeType="1"/>
            </p:cNvSpPr>
            <p:nvPr/>
          </p:nvSpPr>
          <p:spPr bwMode="auto">
            <a:xfrm>
              <a:off x="2581" y="1389"/>
              <a:ext cx="0" cy="1089"/>
            </a:xfrm>
            <a:prstGeom prst="line">
              <a:avLst/>
            </a:prstGeom>
            <a:noFill/>
            <a:ln w="25400">
              <a:solidFill>
                <a:schemeClr val="tx1"/>
              </a:solidFill>
              <a:round/>
              <a:headEnd/>
              <a:tailEnd/>
            </a:ln>
          </p:spPr>
          <p:txBody>
            <a:bodyPr/>
            <a:lstStyle/>
            <a:p>
              <a:endParaRPr lang="ar-SA"/>
            </a:p>
          </p:txBody>
        </p:sp>
        <p:sp>
          <p:nvSpPr>
            <p:cNvPr id="6194" name="Line 24"/>
            <p:cNvSpPr>
              <a:spLocks noChangeShapeType="1"/>
            </p:cNvSpPr>
            <p:nvPr/>
          </p:nvSpPr>
          <p:spPr bwMode="auto">
            <a:xfrm flipH="1">
              <a:off x="1837" y="2478"/>
              <a:ext cx="922" cy="0"/>
            </a:xfrm>
            <a:prstGeom prst="line">
              <a:avLst/>
            </a:prstGeom>
            <a:noFill/>
            <a:ln w="25400">
              <a:solidFill>
                <a:schemeClr val="tx1"/>
              </a:solidFill>
              <a:round/>
              <a:headEnd/>
              <a:tailEnd/>
            </a:ln>
          </p:spPr>
          <p:txBody>
            <a:bodyPr/>
            <a:lstStyle/>
            <a:p>
              <a:endParaRPr lang="ar-SA"/>
            </a:p>
          </p:txBody>
        </p:sp>
        <p:sp>
          <p:nvSpPr>
            <p:cNvPr id="6195" name="Line 25"/>
            <p:cNvSpPr>
              <a:spLocks noChangeShapeType="1"/>
            </p:cNvSpPr>
            <p:nvPr/>
          </p:nvSpPr>
          <p:spPr bwMode="auto">
            <a:xfrm>
              <a:off x="1837" y="2478"/>
              <a:ext cx="0" cy="544"/>
            </a:xfrm>
            <a:prstGeom prst="line">
              <a:avLst/>
            </a:prstGeom>
            <a:noFill/>
            <a:ln w="25400">
              <a:solidFill>
                <a:schemeClr val="tx1"/>
              </a:solidFill>
              <a:round/>
              <a:headEnd/>
              <a:tailEnd/>
            </a:ln>
          </p:spPr>
          <p:txBody>
            <a:bodyPr/>
            <a:lstStyle/>
            <a:p>
              <a:endParaRPr lang="ar-SA"/>
            </a:p>
          </p:txBody>
        </p:sp>
        <p:sp>
          <p:nvSpPr>
            <p:cNvPr id="6196" name="Line 28"/>
            <p:cNvSpPr>
              <a:spLocks noChangeShapeType="1"/>
            </p:cNvSpPr>
            <p:nvPr/>
          </p:nvSpPr>
          <p:spPr bwMode="auto">
            <a:xfrm>
              <a:off x="2765" y="2478"/>
              <a:ext cx="0" cy="227"/>
            </a:xfrm>
            <a:prstGeom prst="line">
              <a:avLst/>
            </a:prstGeom>
            <a:noFill/>
            <a:ln w="25400">
              <a:solidFill>
                <a:schemeClr val="tx1"/>
              </a:solidFill>
              <a:round/>
              <a:headEnd/>
              <a:tailEnd/>
            </a:ln>
          </p:spPr>
          <p:txBody>
            <a:bodyPr/>
            <a:lstStyle/>
            <a:p>
              <a:endParaRPr lang="ar-SA"/>
            </a:p>
          </p:txBody>
        </p:sp>
      </p:grpSp>
      <p:grpSp>
        <p:nvGrpSpPr>
          <p:cNvPr id="3" name="Group 51"/>
          <p:cNvGrpSpPr>
            <a:grpSpLocks/>
          </p:cNvGrpSpPr>
          <p:nvPr/>
        </p:nvGrpSpPr>
        <p:grpSpPr bwMode="auto">
          <a:xfrm>
            <a:off x="1682750" y="4292599"/>
            <a:ext cx="3689350" cy="2317404"/>
            <a:chOff x="1060" y="2704"/>
            <a:chExt cx="2324" cy="1112"/>
          </a:xfrm>
          <a:solidFill>
            <a:schemeClr val="tx2">
              <a:lumMod val="60000"/>
              <a:lumOff val="40000"/>
            </a:schemeClr>
          </a:solidFill>
        </p:grpSpPr>
        <p:sp>
          <p:nvSpPr>
            <p:cNvPr id="6189" name="Text Box 26"/>
            <p:cNvSpPr txBox="1">
              <a:spLocks noChangeArrowheads="1"/>
            </p:cNvSpPr>
            <p:nvPr/>
          </p:nvSpPr>
          <p:spPr bwMode="auto">
            <a:xfrm>
              <a:off x="1144" y="3022"/>
              <a:ext cx="1036" cy="297"/>
            </a:xfrm>
            <a:prstGeom prst="rect">
              <a:avLst/>
            </a:prstGeom>
            <a:grpFill/>
            <a:ln w="9525">
              <a:solidFill>
                <a:schemeClr val="tx1"/>
              </a:solidFill>
              <a:miter lim="800000"/>
              <a:headEnd/>
              <a:tailEnd/>
            </a:ln>
          </p:spPr>
          <p:txBody>
            <a:bodyPr wrap="square">
              <a:spAutoFit/>
            </a:bodyPr>
            <a:lstStyle/>
            <a:p>
              <a:pPr algn="ctr"/>
              <a:r>
                <a:rPr lang="en-US" sz="1600" b="1" i="1" dirty="0">
                  <a:solidFill>
                    <a:srgbClr val="FFFF66"/>
                  </a:solidFill>
                </a:rPr>
                <a:t>Intestinal</a:t>
              </a:r>
              <a:r>
                <a:rPr lang="en-US" sz="1800" b="1" i="1" dirty="0">
                  <a:solidFill>
                    <a:srgbClr val="FFFF66"/>
                  </a:solidFill>
                </a:rPr>
                <a:t> </a:t>
              </a:r>
              <a:r>
                <a:rPr lang="en-US" sz="1600" b="1" i="1" dirty="0">
                  <a:solidFill>
                    <a:srgbClr val="FFFF66"/>
                  </a:solidFill>
                </a:rPr>
                <a:t>&amp;</a:t>
              </a:r>
              <a:r>
                <a:rPr lang="en-US" sz="1800" b="1" i="1" dirty="0">
                  <a:solidFill>
                    <a:srgbClr val="FFFF66"/>
                  </a:solidFill>
                </a:rPr>
                <a:t> </a:t>
              </a:r>
              <a:r>
                <a:rPr lang="en-US" sz="1600" b="1" i="1" dirty="0" err="1">
                  <a:solidFill>
                    <a:srgbClr val="FFFF66"/>
                  </a:solidFill>
                </a:rPr>
                <a:t>Urinogenital</a:t>
              </a:r>
              <a:r>
                <a:rPr lang="en-US" sz="1800" b="1" i="1" dirty="0">
                  <a:solidFill>
                    <a:srgbClr val="FFFF66"/>
                  </a:solidFill>
                </a:rPr>
                <a:t> </a:t>
              </a:r>
            </a:p>
          </p:txBody>
        </p:sp>
        <p:sp>
          <p:nvSpPr>
            <p:cNvPr id="6190" name="Text Box 27"/>
            <p:cNvSpPr txBox="1">
              <a:spLocks noChangeArrowheads="1"/>
            </p:cNvSpPr>
            <p:nvPr/>
          </p:nvSpPr>
          <p:spPr bwMode="auto">
            <a:xfrm>
              <a:off x="1060" y="3356"/>
              <a:ext cx="1372" cy="460"/>
            </a:xfrm>
            <a:prstGeom prst="rect">
              <a:avLst/>
            </a:prstGeom>
            <a:grpFill/>
            <a:ln w="9525">
              <a:solidFill>
                <a:schemeClr val="tx1"/>
              </a:solidFill>
              <a:miter lim="800000"/>
              <a:headEnd/>
              <a:tailEnd/>
            </a:ln>
          </p:spPr>
          <p:txBody>
            <a:bodyPr wrap="square">
              <a:spAutoFit/>
            </a:bodyPr>
            <a:lstStyle/>
            <a:p>
              <a:r>
                <a:rPr lang="en-US" sz="1400" i="1" dirty="0"/>
                <a:t>Giardia </a:t>
              </a:r>
              <a:r>
                <a:rPr lang="en-US" sz="1400" i="1" dirty="0" err="1"/>
                <a:t>lamblia</a:t>
              </a:r>
              <a:r>
                <a:rPr lang="en-US" sz="1400" i="1" dirty="0"/>
                <a:t> </a:t>
              </a:r>
            </a:p>
            <a:p>
              <a:r>
                <a:rPr lang="en-US" sz="1400" i="1" dirty="0" err="1"/>
                <a:t>Trichomonas</a:t>
              </a:r>
              <a:r>
                <a:rPr lang="en-US" sz="1400" i="1" dirty="0"/>
                <a:t> hominis</a:t>
              </a:r>
            </a:p>
            <a:p>
              <a:r>
                <a:rPr lang="en-US" sz="1400" i="1" dirty="0" err="1"/>
                <a:t>Trichomonas</a:t>
              </a:r>
              <a:r>
                <a:rPr lang="en-US" sz="1400" i="1" dirty="0"/>
                <a:t> </a:t>
              </a:r>
              <a:r>
                <a:rPr lang="en-US" sz="1400" i="1" dirty="0" err="1"/>
                <a:t>vaginalis</a:t>
              </a:r>
              <a:r>
                <a:rPr lang="en-US" sz="1400" i="1" dirty="0"/>
                <a:t> </a:t>
              </a:r>
            </a:p>
          </p:txBody>
        </p:sp>
        <p:sp>
          <p:nvSpPr>
            <p:cNvPr id="6191" name="Text Box 29"/>
            <p:cNvSpPr txBox="1">
              <a:spLocks noChangeArrowheads="1"/>
            </p:cNvSpPr>
            <p:nvPr/>
          </p:nvSpPr>
          <p:spPr bwMode="auto">
            <a:xfrm>
              <a:off x="2167" y="2704"/>
              <a:ext cx="1217" cy="157"/>
            </a:xfrm>
            <a:prstGeom prst="rect">
              <a:avLst/>
            </a:prstGeom>
            <a:grpFill/>
            <a:ln w="9525">
              <a:noFill/>
              <a:miter lim="800000"/>
              <a:headEnd/>
              <a:tailEnd/>
            </a:ln>
          </p:spPr>
          <p:txBody>
            <a:bodyPr wrap="square">
              <a:spAutoFit/>
            </a:bodyPr>
            <a:lstStyle/>
            <a:p>
              <a:r>
                <a:rPr lang="en-US" sz="1600" b="1" i="1" dirty="0">
                  <a:solidFill>
                    <a:srgbClr val="FFFF66"/>
                  </a:solidFill>
                </a:rPr>
                <a:t>Blood &amp; Tissues</a:t>
              </a:r>
            </a:p>
          </p:txBody>
        </p:sp>
        <p:sp>
          <p:nvSpPr>
            <p:cNvPr id="6192" name="Text Box 30"/>
            <p:cNvSpPr txBox="1">
              <a:spLocks noChangeArrowheads="1"/>
            </p:cNvSpPr>
            <p:nvPr/>
          </p:nvSpPr>
          <p:spPr bwMode="auto">
            <a:xfrm>
              <a:off x="2264" y="2908"/>
              <a:ext cx="1120" cy="303"/>
            </a:xfrm>
            <a:prstGeom prst="rect">
              <a:avLst/>
            </a:prstGeom>
            <a:grpFill/>
            <a:ln w="9525">
              <a:solidFill>
                <a:schemeClr val="tx1"/>
              </a:solidFill>
              <a:miter lim="800000"/>
              <a:headEnd/>
              <a:tailEnd/>
            </a:ln>
          </p:spPr>
          <p:txBody>
            <a:bodyPr wrap="square">
              <a:spAutoFit/>
            </a:bodyPr>
            <a:lstStyle/>
            <a:p>
              <a:r>
                <a:rPr lang="en-US" sz="1400" i="1" dirty="0" err="1"/>
                <a:t>Trypanosoma</a:t>
              </a:r>
              <a:r>
                <a:rPr lang="en-US" sz="1400" i="1" dirty="0"/>
                <a:t> spp.</a:t>
              </a:r>
            </a:p>
            <a:p>
              <a:r>
                <a:rPr lang="en-US" sz="1400" i="1" dirty="0" err="1"/>
                <a:t>Leishmania</a:t>
              </a:r>
              <a:r>
                <a:rPr lang="en-US" sz="1400" i="1" dirty="0"/>
                <a:t> spp.</a:t>
              </a:r>
            </a:p>
          </p:txBody>
        </p:sp>
      </p:grpSp>
      <p:sp>
        <p:nvSpPr>
          <p:cNvPr id="6169" name="Line 31"/>
          <p:cNvSpPr>
            <a:spLocks noChangeShapeType="1"/>
          </p:cNvSpPr>
          <p:nvPr/>
        </p:nvSpPr>
        <p:spPr bwMode="auto">
          <a:xfrm>
            <a:off x="5557851" y="1557338"/>
            <a:ext cx="0" cy="215900"/>
          </a:xfrm>
          <a:prstGeom prst="line">
            <a:avLst/>
          </a:prstGeom>
          <a:noFill/>
          <a:ln w="25400">
            <a:solidFill>
              <a:schemeClr val="tx1"/>
            </a:solidFill>
            <a:round/>
            <a:headEnd/>
            <a:tailEnd/>
          </a:ln>
        </p:spPr>
        <p:txBody>
          <a:bodyPr/>
          <a:lstStyle/>
          <a:p>
            <a:endParaRPr lang="ar-SA"/>
          </a:p>
        </p:txBody>
      </p:sp>
      <p:sp>
        <p:nvSpPr>
          <p:cNvPr id="6170" name="Text Box 32"/>
          <p:cNvSpPr txBox="1">
            <a:spLocks noChangeArrowheads="1"/>
          </p:cNvSpPr>
          <p:nvPr/>
        </p:nvSpPr>
        <p:spPr bwMode="auto">
          <a:xfrm>
            <a:off x="4972050" y="1784350"/>
            <a:ext cx="1120775" cy="396875"/>
          </a:xfrm>
          <a:prstGeom prst="rect">
            <a:avLst/>
          </a:prstGeom>
          <a:solidFill>
            <a:schemeClr val="tx2">
              <a:lumMod val="60000"/>
              <a:lumOff val="40000"/>
            </a:schemeClr>
          </a:solidFill>
          <a:ln w="9525">
            <a:noFill/>
            <a:miter lim="800000"/>
            <a:headEnd/>
            <a:tailEnd/>
          </a:ln>
        </p:spPr>
        <p:txBody>
          <a:bodyPr wrap="none">
            <a:spAutoFit/>
          </a:bodyPr>
          <a:lstStyle/>
          <a:p>
            <a:r>
              <a:rPr lang="en-US" sz="2000" b="1" dirty="0">
                <a:solidFill>
                  <a:srgbClr val="E4FFC9"/>
                </a:solidFill>
              </a:rPr>
              <a:t>Ciliates</a:t>
            </a:r>
          </a:p>
        </p:txBody>
      </p:sp>
      <p:sp>
        <p:nvSpPr>
          <p:cNvPr id="6171" name="Line 33"/>
          <p:cNvSpPr>
            <a:spLocks noChangeShapeType="1"/>
          </p:cNvSpPr>
          <p:nvPr/>
        </p:nvSpPr>
        <p:spPr bwMode="auto">
          <a:xfrm>
            <a:off x="5557851" y="2133600"/>
            <a:ext cx="0" cy="215900"/>
          </a:xfrm>
          <a:prstGeom prst="line">
            <a:avLst/>
          </a:prstGeom>
          <a:noFill/>
          <a:ln w="25400">
            <a:solidFill>
              <a:schemeClr val="tx1"/>
            </a:solidFill>
            <a:round/>
            <a:headEnd/>
            <a:tailEnd/>
          </a:ln>
        </p:spPr>
        <p:txBody>
          <a:bodyPr/>
          <a:lstStyle/>
          <a:p>
            <a:endParaRPr lang="ar-SA"/>
          </a:p>
        </p:txBody>
      </p:sp>
      <p:sp>
        <p:nvSpPr>
          <p:cNvPr id="165922" name="Text Box 34"/>
          <p:cNvSpPr txBox="1">
            <a:spLocks noChangeArrowheads="1"/>
          </p:cNvSpPr>
          <p:nvPr/>
        </p:nvSpPr>
        <p:spPr bwMode="auto">
          <a:xfrm>
            <a:off x="4900617" y="2349500"/>
            <a:ext cx="1296988" cy="366713"/>
          </a:xfrm>
          <a:prstGeom prst="rect">
            <a:avLst/>
          </a:prstGeom>
          <a:solidFill>
            <a:schemeClr val="tx2">
              <a:lumMod val="60000"/>
              <a:lumOff val="40000"/>
            </a:schemeClr>
          </a:solidFill>
          <a:ln w="9525">
            <a:noFill/>
            <a:miter lim="800000"/>
            <a:headEnd/>
            <a:tailEnd/>
          </a:ln>
        </p:spPr>
        <p:txBody>
          <a:bodyPr>
            <a:spAutoFit/>
          </a:bodyPr>
          <a:lstStyle/>
          <a:p>
            <a:pPr>
              <a:spcBef>
                <a:spcPct val="50000"/>
              </a:spcBef>
            </a:pPr>
            <a:r>
              <a:rPr lang="en-US" sz="1600" b="1" i="1" dirty="0">
                <a:solidFill>
                  <a:srgbClr val="FFFF66"/>
                </a:solidFill>
              </a:rPr>
              <a:t>Intestinal</a:t>
            </a:r>
            <a:r>
              <a:rPr lang="en-US" sz="1800" i="1" dirty="0">
                <a:solidFill>
                  <a:srgbClr val="FFFF66"/>
                </a:solidFill>
              </a:rPr>
              <a:t> </a:t>
            </a:r>
          </a:p>
        </p:txBody>
      </p:sp>
      <p:sp>
        <p:nvSpPr>
          <p:cNvPr id="165923" name="Text Box 35"/>
          <p:cNvSpPr txBox="1">
            <a:spLocks noChangeArrowheads="1"/>
          </p:cNvSpPr>
          <p:nvPr/>
        </p:nvSpPr>
        <p:spPr bwMode="auto">
          <a:xfrm>
            <a:off x="4827591" y="2781300"/>
            <a:ext cx="1436687" cy="366713"/>
          </a:xfrm>
          <a:prstGeom prst="rect">
            <a:avLst/>
          </a:prstGeom>
          <a:solidFill>
            <a:schemeClr val="bg2"/>
          </a:solidFill>
          <a:ln w="9525">
            <a:solidFill>
              <a:schemeClr val="tx1"/>
            </a:solidFill>
            <a:miter lim="800000"/>
            <a:headEnd/>
            <a:tailEnd/>
          </a:ln>
        </p:spPr>
        <p:txBody>
          <a:bodyPr wrap="none">
            <a:spAutoFit/>
          </a:bodyPr>
          <a:lstStyle/>
          <a:p>
            <a:r>
              <a:rPr lang="en-US" sz="1400" i="1" dirty="0"/>
              <a:t>Balantidium</a:t>
            </a:r>
            <a:r>
              <a:rPr lang="en-US" sz="1800" i="1" dirty="0"/>
              <a:t> </a:t>
            </a:r>
            <a:r>
              <a:rPr lang="en-US" sz="1400" i="1" dirty="0"/>
              <a:t>coli</a:t>
            </a:r>
          </a:p>
        </p:txBody>
      </p:sp>
      <p:sp>
        <p:nvSpPr>
          <p:cNvPr id="6174" name="Line 36"/>
          <p:cNvSpPr>
            <a:spLocks noChangeShapeType="1"/>
          </p:cNvSpPr>
          <p:nvPr/>
        </p:nvSpPr>
        <p:spPr bwMode="auto">
          <a:xfrm>
            <a:off x="7092950" y="1557338"/>
            <a:ext cx="0" cy="215900"/>
          </a:xfrm>
          <a:prstGeom prst="line">
            <a:avLst/>
          </a:prstGeom>
          <a:noFill/>
          <a:ln w="25400">
            <a:solidFill>
              <a:schemeClr val="tx1"/>
            </a:solidFill>
            <a:round/>
            <a:headEnd/>
            <a:tailEnd/>
          </a:ln>
        </p:spPr>
        <p:txBody>
          <a:bodyPr/>
          <a:lstStyle/>
          <a:p>
            <a:endParaRPr lang="ar-SA"/>
          </a:p>
        </p:txBody>
      </p:sp>
      <p:sp>
        <p:nvSpPr>
          <p:cNvPr id="6175" name="Text Box 37"/>
          <p:cNvSpPr txBox="1">
            <a:spLocks noChangeArrowheads="1"/>
          </p:cNvSpPr>
          <p:nvPr/>
        </p:nvSpPr>
        <p:spPr bwMode="auto">
          <a:xfrm>
            <a:off x="6215085" y="1785938"/>
            <a:ext cx="1741182" cy="355482"/>
          </a:xfrm>
          <a:prstGeom prst="rect">
            <a:avLst/>
          </a:prstGeom>
          <a:solidFill>
            <a:schemeClr val="tx2">
              <a:lumMod val="60000"/>
              <a:lumOff val="40000"/>
            </a:schemeClr>
          </a:solidFill>
          <a:ln w="9525">
            <a:noFill/>
            <a:miter lim="800000"/>
            <a:headEnd/>
            <a:tailEnd/>
          </a:ln>
        </p:spPr>
        <p:txBody>
          <a:bodyPr wrap="none">
            <a:spAutoFit/>
          </a:bodyPr>
          <a:lstStyle/>
          <a:p>
            <a:r>
              <a:rPr lang="en-US" sz="1800" b="1" dirty="0" err="1" smtClean="0">
                <a:solidFill>
                  <a:srgbClr val="E4FFC9"/>
                </a:solidFill>
              </a:rPr>
              <a:t>Apicomplexa</a:t>
            </a:r>
            <a:endParaRPr lang="en-US" sz="1800" b="1" dirty="0">
              <a:solidFill>
                <a:srgbClr val="E4FFC9"/>
              </a:solidFill>
            </a:endParaRPr>
          </a:p>
        </p:txBody>
      </p:sp>
      <p:sp>
        <p:nvSpPr>
          <p:cNvPr id="6176" name="Line 38"/>
          <p:cNvSpPr>
            <a:spLocks noChangeShapeType="1"/>
          </p:cNvSpPr>
          <p:nvPr/>
        </p:nvSpPr>
        <p:spPr bwMode="auto">
          <a:xfrm flipH="1">
            <a:off x="8588375" y="1557338"/>
            <a:ext cx="0" cy="274320"/>
          </a:xfrm>
          <a:prstGeom prst="line">
            <a:avLst/>
          </a:prstGeom>
          <a:noFill/>
          <a:ln w="25400">
            <a:solidFill>
              <a:schemeClr val="tx1"/>
            </a:solidFill>
            <a:round/>
            <a:headEnd/>
            <a:tailEnd/>
          </a:ln>
        </p:spPr>
        <p:txBody>
          <a:bodyPr/>
          <a:lstStyle/>
          <a:p>
            <a:endParaRPr lang="ar-SA"/>
          </a:p>
        </p:txBody>
      </p:sp>
      <p:sp>
        <p:nvSpPr>
          <p:cNvPr id="6177" name="Text Box 39"/>
          <p:cNvSpPr txBox="1">
            <a:spLocks noChangeArrowheads="1"/>
          </p:cNvSpPr>
          <p:nvPr/>
        </p:nvSpPr>
        <p:spPr bwMode="auto">
          <a:xfrm>
            <a:off x="8186787" y="1822428"/>
            <a:ext cx="1042987" cy="369332"/>
          </a:xfrm>
          <a:prstGeom prst="rect">
            <a:avLst/>
          </a:prstGeom>
          <a:solidFill>
            <a:schemeClr val="tx2">
              <a:lumMod val="60000"/>
              <a:lumOff val="40000"/>
            </a:schemeClr>
          </a:solidFill>
          <a:ln w="9525">
            <a:noFill/>
            <a:miter lim="800000"/>
            <a:headEnd/>
            <a:tailEnd/>
          </a:ln>
        </p:spPr>
        <p:txBody>
          <a:bodyPr>
            <a:spAutoFit/>
          </a:bodyPr>
          <a:lstStyle/>
          <a:p>
            <a:r>
              <a:rPr lang="en-US" sz="1800" b="1" dirty="0" smtClean="0">
                <a:solidFill>
                  <a:srgbClr val="E4FFC9"/>
                </a:solidFill>
              </a:rPr>
              <a:t>Others</a:t>
            </a:r>
            <a:endParaRPr lang="en-US" sz="1800" b="1" dirty="0">
              <a:solidFill>
                <a:srgbClr val="E4FFC9"/>
              </a:solidFill>
            </a:endParaRPr>
          </a:p>
        </p:txBody>
      </p:sp>
      <p:sp>
        <p:nvSpPr>
          <p:cNvPr id="165929" name="Line 41"/>
          <p:cNvSpPr>
            <a:spLocks noChangeShapeType="1"/>
          </p:cNvSpPr>
          <p:nvPr/>
        </p:nvSpPr>
        <p:spPr bwMode="auto">
          <a:xfrm>
            <a:off x="7091363" y="2187575"/>
            <a:ext cx="1587" cy="2465388"/>
          </a:xfrm>
          <a:prstGeom prst="line">
            <a:avLst/>
          </a:prstGeom>
          <a:noFill/>
          <a:ln w="25400">
            <a:solidFill>
              <a:schemeClr val="tx1"/>
            </a:solidFill>
            <a:round/>
            <a:headEnd/>
            <a:tailEnd/>
          </a:ln>
        </p:spPr>
        <p:txBody>
          <a:bodyPr/>
          <a:lstStyle/>
          <a:p>
            <a:endParaRPr lang="ar-SA"/>
          </a:p>
        </p:txBody>
      </p:sp>
      <p:sp>
        <p:nvSpPr>
          <p:cNvPr id="165930" name="Line 42"/>
          <p:cNvSpPr>
            <a:spLocks noChangeShapeType="1"/>
          </p:cNvSpPr>
          <p:nvPr/>
        </p:nvSpPr>
        <p:spPr bwMode="auto">
          <a:xfrm>
            <a:off x="7092950" y="3357563"/>
            <a:ext cx="1150938" cy="0"/>
          </a:xfrm>
          <a:prstGeom prst="line">
            <a:avLst/>
          </a:prstGeom>
          <a:noFill/>
          <a:ln w="25400">
            <a:solidFill>
              <a:schemeClr val="tx1"/>
            </a:solidFill>
            <a:round/>
            <a:headEnd/>
            <a:tailEnd/>
          </a:ln>
        </p:spPr>
        <p:txBody>
          <a:bodyPr/>
          <a:lstStyle/>
          <a:p>
            <a:endParaRPr lang="ar-SA"/>
          </a:p>
        </p:txBody>
      </p:sp>
      <p:sp>
        <p:nvSpPr>
          <p:cNvPr id="165931" name="Line 43"/>
          <p:cNvSpPr>
            <a:spLocks noChangeShapeType="1"/>
          </p:cNvSpPr>
          <p:nvPr/>
        </p:nvSpPr>
        <p:spPr bwMode="auto">
          <a:xfrm>
            <a:off x="6527800" y="4540250"/>
            <a:ext cx="576262" cy="0"/>
          </a:xfrm>
          <a:prstGeom prst="line">
            <a:avLst/>
          </a:prstGeom>
          <a:noFill/>
          <a:ln w="25400">
            <a:solidFill>
              <a:schemeClr val="tx1"/>
            </a:solidFill>
            <a:round/>
            <a:headEnd/>
            <a:tailEnd/>
          </a:ln>
        </p:spPr>
        <p:txBody>
          <a:bodyPr/>
          <a:lstStyle/>
          <a:p>
            <a:endParaRPr lang="ar-SA"/>
          </a:p>
        </p:txBody>
      </p:sp>
      <p:sp>
        <p:nvSpPr>
          <p:cNvPr id="165932" name="Line 44"/>
          <p:cNvSpPr>
            <a:spLocks noChangeShapeType="1"/>
          </p:cNvSpPr>
          <p:nvPr/>
        </p:nvSpPr>
        <p:spPr bwMode="auto">
          <a:xfrm>
            <a:off x="8243888" y="3357563"/>
            <a:ext cx="0" cy="287337"/>
          </a:xfrm>
          <a:prstGeom prst="line">
            <a:avLst/>
          </a:prstGeom>
          <a:noFill/>
          <a:ln w="25400">
            <a:solidFill>
              <a:schemeClr val="tx1"/>
            </a:solidFill>
            <a:round/>
            <a:headEnd/>
            <a:tailEnd/>
          </a:ln>
        </p:spPr>
        <p:txBody>
          <a:bodyPr/>
          <a:lstStyle/>
          <a:p>
            <a:endParaRPr lang="ar-SA"/>
          </a:p>
        </p:txBody>
      </p:sp>
      <p:sp>
        <p:nvSpPr>
          <p:cNvPr id="165933" name="Text Box 45"/>
          <p:cNvSpPr txBox="1">
            <a:spLocks noChangeArrowheads="1"/>
          </p:cNvSpPr>
          <p:nvPr/>
        </p:nvSpPr>
        <p:spPr bwMode="auto">
          <a:xfrm>
            <a:off x="7720012" y="3606800"/>
            <a:ext cx="1208087" cy="326243"/>
          </a:xfrm>
          <a:prstGeom prst="rect">
            <a:avLst/>
          </a:prstGeom>
          <a:solidFill>
            <a:schemeClr val="tx2">
              <a:lumMod val="60000"/>
              <a:lumOff val="40000"/>
            </a:schemeClr>
          </a:solidFill>
          <a:ln w="9525">
            <a:solidFill>
              <a:schemeClr val="tx1"/>
            </a:solidFill>
            <a:miter lim="800000"/>
            <a:headEnd/>
            <a:tailEnd/>
          </a:ln>
        </p:spPr>
        <p:txBody>
          <a:bodyPr wrap="square">
            <a:spAutoFit/>
          </a:bodyPr>
          <a:lstStyle/>
          <a:p>
            <a:r>
              <a:rPr lang="en-US" sz="1600" b="1" i="1" dirty="0" err="1">
                <a:solidFill>
                  <a:srgbClr val="FFFF66"/>
                </a:solidFill>
              </a:rPr>
              <a:t>Coccidia</a:t>
            </a:r>
            <a:endParaRPr lang="en-US" sz="1600" b="1" i="1" dirty="0">
              <a:solidFill>
                <a:srgbClr val="FFFF66"/>
              </a:solidFill>
            </a:endParaRPr>
          </a:p>
        </p:txBody>
      </p:sp>
      <p:sp>
        <p:nvSpPr>
          <p:cNvPr id="165934" name="Text Box 46"/>
          <p:cNvSpPr txBox="1">
            <a:spLocks noChangeArrowheads="1"/>
          </p:cNvSpPr>
          <p:nvPr/>
        </p:nvSpPr>
        <p:spPr bwMode="auto">
          <a:xfrm>
            <a:off x="7235825" y="4005263"/>
            <a:ext cx="1908175" cy="1174168"/>
          </a:xfrm>
          <a:prstGeom prst="rect">
            <a:avLst/>
          </a:prstGeom>
          <a:solidFill>
            <a:schemeClr val="bg2"/>
          </a:solidFill>
          <a:ln w="9525">
            <a:solidFill>
              <a:schemeClr val="tx1"/>
            </a:solidFill>
            <a:miter lim="800000"/>
            <a:headEnd/>
            <a:tailEnd/>
          </a:ln>
        </p:spPr>
        <p:txBody>
          <a:bodyPr>
            <a:spAutoFit/>
          </a:bodyPr>
          <a:lstStyle/>
          <a:p>
            <a:r>
              <a:rPr lang="en-US" sz="1400" i="1" dirty="0" err="1"/>
              <a:t>T</a:t>
            </a:r>
            <a:r>
              <a:rPr lang="en-US" sz="1200" b="1" i="1" dirty="0" err="1"/>
              <a:t>oxoplasma</a:t>
            </a:r>
            <a:r>
              <a:rPr lang="en-US" sz="1200" b="1" i="1" dirty="0"/>
              <a:t> </a:t>
            </a:r>
            <a:r>
              <a:rPr lang="en-US" sz="1200" b="1" i="1" dirty="0" err="1"/>
              <a:t>gondii</a:t>
            </a:r>
            <a:endParaRPr lang="en-US" sz="1200" b="1" i="1" dirty="0"/>
          </a:p>
          <a:p>
            <a:r>
              <a:rPr lang="en-US" sz="1200" b="1" i="1" dirty="0" err="1"/>
              <a:t>Sarcocystis</a:t>
            </a:r>
            <a:r>
              <a:rPr lang="en-US" sz="1200" b="1" i="1" dirty="0"/>
              <a:t> spp.</a:t>
            </a:r>
          </a:p>
          <a:p>
            <a:r>
              <a:rPr lang="en-US" sz="1200" b="1" i="1" dirty="0"/>
              <a:t>Isospora belli</a:t>
            </a:r>
          </a:p>
          <a:p>
            <a:r>
              <a:rPr lang="en-US" sz="1200" b="1" i="1" dirty="0"/>
              <a:t>Cryptosporidium spp.</a:t>
            </a:r>
          </a:p>
        </p:txBody>
      </p:sp>
      <p:sp>
        <p:nvSpPr>
          <p:cNvPr id="165936" name="Text Box 48"/>
          <p:cNvSpPr txBox="1">
            <a:spLocks noChangeArrowheads="1"/>
          </p:cNvSpPr>
          <p:nvPr/>
        </p:nvSpPr>
        <p:spPr bwMode="auto">
          <a:xfrm>
            <a:off x="5994400" y="4673600"/>
            <a:ext cx="1081087" cy="336550"/>
          </a:xfrm>
          <a:prstGeom prst="rect">
            <a:avLst/>
          </a:prstGeom>
          <a:solidFill>
            <a:schemeClr val="tx2">
              <a:lumMod val="60000"/>
              <a:lumOff val="40000"/>
            </a:schemeClr>
          </a:solidFill>
          <a:ln w="9525">
            <a:noFill/>
            <a:miter lim="800000"/>
            <a:headEnd/>
            <a:tailEnd/>
          </a:ln>
        </p:spPr>
        <p:txBody>
          <a:bodyPr>
            <a:spAutoFit/>
          </a:bodyPr>
          <a:lstStyle/>
          <a:p>
            <a:r>
              <a:rPr lang="en-US" sz="1600" b="1" i="1" dirty="0">
                <a:solidFill>
                  <a:srgbClr val="FFFF66"/>
                </a:solidFill>
              </a:rPr>
              <a:t>Malaria</a:t>
            </a:r>
          </a:p>
        </p:txBody>
      </p:sp>
      <p:sp>
        <p:nvSpPr>
          <p:cNvPr id="165937" name="Text Box 49"/>
          <p:cNvSpPr txBox="1">
            <a:spLocks noChangeArrowheads="1"/>
          </p:cNvSpPr>
          <p:nvPr/>
        </p:nvSpPr>
        <p:spPr bwMode="auto">
          <a:xfrm>
            <a:off x="5283200" y="5118100"/>
            <a:ext cx="2089150" cy="1126462"/>
          </a:xfrm>
          <a:prstGeom prst="rect">
            <a:avLst/>
          </a:prstGeom>
          <a:solidFill>
            <a:schemeClr val="bg2"/>
          </a:solidFill>
          <a:ln w="9525">
            <a:solidFill>
              <a:schemeClr val="tx1"/>
            </a:solidFill>
            <a:miter lim="800000"/>
            <a:headEnd/>
            <a:tailEnd/>
          </a:ln>
        </p:spPr>
        <p:txBody>
          <a:bodyPr wrap="square">
            <a:spAutoFit/>
          </a:bodyPr>
          <a:lstStyle/>
          <a:p>
            <a:r>
              <a:rPr lang="en-US" sz="1200" b="1" i="1" dirty="0"/>
              <a:t>Plasmodium </a:t>
            </a:r>
            <a:r>
              <a:rPr lang="en-US" sz="1200" b="1" i="1" dirty="0" err="1"/>
              <a:t>falciparum</a:t>
            </a:r>
            <a:r>
              <a:rPr lang="en-US" sz="1200" b="1" i="1" dirty="0"/>
              <a:t> </a:t>
            </a:r>
          </a:p>
          <a:p>
            <a:r>
              <a:rPr lang="en-US" sz="1200" b="1" i="1" dirty="0"/>
              <a:t>Plasmodium </a:t>
            </a:r>
            <a:r>
              <a:rPr lang="en-US" sz="1200" b="1" i="1" dirty="0" err="1"/>
              <a:t>vivax</a:t>
            </a:r>
            <a:r>
              <a:rPr lang="en-US" sz="1200" b="1" i="1" dirty="0"/>
              <a:t> </a:t>
            </a:r>
          </a:p>
          <a:p>
            <a:r>
              <a:rPr lang="en-US" sz="1200" b="1" i="1" dirty="0"/>
              <a:t>Plasmodium </a:t>
            </a:r>
            <a:r>
              <a:rPr lang="en-US" sz="1200" b="1" i="1" dirty="0" err="1"/>
              <a:t>ovale</a:t>
            </a:r>
            <a:endParaRPr lang="en-US" sz="1200" b="1" i="1" dirty="0"/>
          </a:p>
          <a:p>
            <a:r>
              <a:rPr lang="en-US" sz="1200" b="1" i="1" dirty="0"/>
              <a:t>Plasmodium </a:t>
            </a:r>
            <a:r>
              <a:rPr lang="en-US" sz="1200" b="1" i="1" dirty="0" err="1" smtClean="0"/>
              <a:t>malariae</a:t>
            </a:r>
            <a:endParaRPr lang="en-US" sz="1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5901"/>
                                        </p:tgtEl>
                                        <p:attrNameLst>
                                          <p:attrName>style.visibility</p:attrName>
                                        </p:attrNameLst>
                                      </p:cBhvr>
                                      <p:to>
                                        <p:strVal val="visible"/>
                                      </p:to>
                                    </p:set>
                                    <p:animEffect transition="in" filter="blinds(horizontal)">
                                      <p:cBhvr>
                                        <p:cTn id="7" dur="500"/>
                                        <p:tgtEl>
                                          <p:spTgt spid="16590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5902"/>
                                        </p:tgtEl>
                                        <p:attrNameLst>
                                          <p:attrName>style.visibility</p:attrName>
                                        </p:attrNameLst>
                                      </p:cBhvr>
                                      <p:to>
                                        <p:strVal val="visible"/>
                                      </p:to>
                                    </p:set>
                                    <p:animEffect transition="in" filter="blinds(horizontal)">
                                      <p:cBhvr>
                                        <p:cTn id="10" dur="500"/>
                                        <p:tgtEl>
                                          <p:spTgt spid="16590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5903"/>
                                        </p:tgtEl>
                                        <p:attrNameLst>
                                          <p:attrName>style.visibility</p:attrName>
                                        </p:attrNameLst>
                                      </p:cBhvr>
                                      <p:to>
                                        <p:strVal val="visible"/>
                                      </p:to>
                                    </p:set>
                                    <p:animEffect transition="in" filter="blinds(horizontal)">
                                      <p:cBhvr>
                                        <p:cTn id="13" dur="500"/>
                                        <p:tgtEl>
                                          <p:spTgt spid="16590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5904"/>
                                        </p:tgtEl>
                                        <p:attrNameLst>
                                          <p:attrName>style.visibility</p:attrName>
                                        </p:attrNameLst>
                                      </p:cBhvr>
                                      <p:to>
                                        <p:strVal val="visible"/>
                                      </p:to>
                                    </p:set>
                                    <p:animEffect transition="in" filter="blinds(horizontal)">
                                      <p:cBhvr>
                                        <p:cTn id="16" dur="500"/>
                                        <p:tgtEl>
                                          <p:spTgt spid="165904"/>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5905"/>
                                        </p:tgtEl>
                                        <p:attrNameLst>
                                          <p:attrName>style.visibility</p:attrName>
                                        </p:attrNameLst>
                                      </p:cBhvr>
                                      <p:to>
                                        <p:strVal val="visible"/>
                                      </p:to>
                                    </p:set>
                                    <p:animEffect transition="in" filter="blinds(horizontal)">
                                      <p:cBhvr>
                                        <p:cTn id="19" dur="500"/>
                                        <p:tgtEl>
                                          <p:spTgt spid="16590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5906"/>
                                        </p:tgtEl>
                                        <p:attrNameLst>
                                          <p:attrName>style.visibility</p:attrName>
                                        </p:attrNameLst>
                                      </p:cBhvr>
                                      <p:to>
                                        <p:strVal val="visible"/>
                                      </p:to>
                                    </p:set>
                                    <p:animEffect transition="in" filter="blinds(horizontal)">
                                      <p:cBhvr>
                                        <p:cTn id="22" dur="500"/>
                                        <p:tgtEl>
                                          <p:spTgt spid="16590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5907"/>
                                        </p:tgtEl>
                                        <p:attrNameLst>
                                          <p:attrName>style.visibility</p:attrName>
                                        </p:attrNameLst>
                                      </p:cBhvr>
                                      <p:to>
                                        <p:strVal val="visible"/>
                                      </p:to>
                                    </p:set>
                                    <p:animEffect transition="in" filter="blinds(horizontal)">
                                      <p:cBhvr>
                                        <p:cTn id="25" dur="500"/>
                                        <p:tgtEl>
                                          <p:spTgt spid="16590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65908"/>
                                        </p:tgtEl>
                                        <p:attrNameLst>
                                          <p:attrName>style.visibility</p:attrName>
                                        </p:attrNameLst>
                                      </p:cBhvr>
                                      <p:to>
                                        <p:strVal val="visible"/>
                                      </p:to>
                                    </p:set>
                                    <p:animEffect transition="in" filter="blinds(horizontal)">
                                      <p:cBhvr>
                                        <p:cTn id="28" dur="500"/>
                                        <p:tgtEl>
                                          <p:spTgt spid="16590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blinds(horizontal)">
                                      <p:cBhvr>
                                        <p:cTn id="33" dur="500"/>
                                        <p:tgtEl>
                                          <p:spTgt spid="2"/>
                                        </p:tgtEl>
                                      </p:cBhvr>
                                    </p:animEffect>
                                  </p:childTnLst>
                                </p:cTn>
                              </p:par>
                              <p:par>
                                <p:cTn id="34" presetID="3" presetClass="entr" presetSubtype="1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5922"/>
                                        </p:tgtEl>
                                        <p:attrNameLst>
                                          <p:attrName>style.visibility</p:attrName>
                                        </p:attrNameLst>
                                      </p:cBhvr>
                                      <p:to>
                                        <p:strVal val="visible"/>
                                      </p:to>
                                    </p:set>
                                    <p:animEffect transition="in" filter="blinds(horizontal)">
                                      <p:cBhvr>
                                        <p:cTn id="41" dur="500"/>
                                        <p:tgtEl>
                                          <p:spTgt spid="165922"/>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65923"/>
                                        </p:tgtEl>
                                        <p:attrNameLst>
                                          <p:attrName>style.visibility</p:attrName>
                                        </p:attrNameLst>
                                      </p:cBhvr>
                                      <p:to>
                                        <p:strVal val="visible"/>
                                      </p:to>
                                    </p:set>
                                    <p:animEffect transition="in" filter="blinds(horizontal)">
                                      <p:cBhvr>
                                        <p:cTn id="44" dur="500"/>
                                        <p:tgtEl>
                                          <p:spTgt spid="165923"/>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65929"/>
                                        </p:tgtEl>
                                        <p:attrNameLst>
                                          <p:attrName>style.visibility</p:attrName>
                                        </p:attrNameLst>
                                      </p:cBhvr>
                                      <p:to>
                                        <p:strVal val="visible"/>
                                      </p:to>
                                    </p:set>
                                    <p:animEffect transition="in" filter="blinds(horizontal)">
                                      <p:cBhvr>
                                        <p:cTn id="49" dur="500"/>
                                        <p:tgtEl>
                                          <p:spTgt spid="16592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65930"/>
                                        </p:tgtEl>
                                        <p:attrNameLst>
                                          <p:attrName>style.visibility</p:attrName>
                                        </p:attrNameLst>
                                      </p:cBhvr>
                                      <p:to>
                                        <p:strVal val="visible"/>
                                      </p:to>
                                    </p:set>
                                    <p:animEffect transition="in" filter="blinds(horizontal)">
                                      <p:cBhvr>
                                        <p:cTn id="52" dur="500"/>
                                        <p:tgtEl>
                                          <p:spTgt spid="165930"/>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65931"/>
                                        </p:tgtEl>
                                        <p:attrNameLst>
                                          <p:attrName>style.visibility</p:attrName>
                                        </p:attrNameLst>
                                      </p:cBhvr>
                                      <p:to>
                                        <p:strVal val="visible"/>
                                      </p:to>
                                    </p:set>
                                    <p:animEffect transition="in" filter="blinds(horizontal)">
                                      <p:cBhvr>
                                        <p:cTn id="55" dur="500"/>
                                        <p:tgtEl>
                                          <p:spTgt spid="165931"/>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165932"/>
                                        </p:tgtEl>
                                        <p:attrNameLst>
                                          <p:attrName>style.visibility</p:attrName>
                                        </p:attrNameLst>
                                      </p:cBhvr>
                                      <p:to>
                                        <p:strVal val="visible"/>
                                      </p:to>
                                    </p:set>
                                    <p:animEffect transition="in" filter="blinds(horizontal)">
                                      <p:cBhvr>
                                        <p:cTn id="58" dur="500"/>
                                        <p:tgtEl>
                                          <p:spTgt spid="165932"/>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65934"/>
                                        </p:tgtEl>
                                        <p:attrNameLst>
                                          <p:attrName>style.visibility</p:attrName>
                                        </p:attrNameLst>
                                      </p:cBhvr>
                                      <p:to>
                                        <p:strVal val="visible"/>
                                      </p:to>
                                    </p:set>
                                    <p:animEffect transition="in" filter="blinds(horizontal)">
                                      <p:cBhvr>
                                        <p:cTn id="61" dur="500"/>
                                        <p:tgtEl>
                                          <p:spTgt spid="165934"/>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165933"/>
                                        </p:tgtEl>
                                        <p:attrNameLst>
                                          <p:attrName>style.visibility</p:attrName>
                                        </p:attrNameLst>
                                      </p:cBhvr>
                                      <p:to>
                                        <p:strVal val="visible"/>
                                      </p:to>
                                    </p:set>
                                    <p:animEffect transition="in" filter="blinds(horizontal)">
                                      <p:cBhvr>
                                        <p:cTn id="64" dur="500"/>
                                        <p:tgtEl>
                                          <p:spTgt spid="165933"/>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165937"/>
                                        </p:tgtEl>
                                        <p:attrNameLst>
                                          <p:attrName>style.visibility</p:attrName>
                                        </p:attrNameLst>
                                      </p:cBhvr>
                                      <p:to>
                                        <p:strVal val="visible"/>
                                      </p:to>
                                    </p:set>
                                    <p:animEffect transition="in" filter="blinds(horizontal)">
                                      <p:cBhvr>
                                        <p:cTn id="67" dur="500"/>
                                        <p:tgtEl>
                                          <p:spTgt spid="165937"/>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165936"/>
                                        </p:tgtEl>
                                        <p:attrNameLst>
                                          <p:attrName>style.visibility</p:attrName>
                                        </p:attrNameLst>
                                      </p:cBhvr>
                                      <p:to>
                                        <p:strVal val="visible"/>
                                      </p:to>
                                    </p:set>
                                    <p:animEffect transition="in" filter="blinds(horizontal)">
                                      <p:cBhvr>
                                        <p:cTn id="70" dur="500"/>
                                        <p:tgtEl>
                                          <p:spTgt spid="165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901" grpId="0" animBg="1"/>
      <p:bldP spid="165902" grpId="0" animBg="1"/>
      <p:bldP spid="165903" grpId="0" animBg="1"/>
      <p:bldP spid="165904" grpId="0" animBg="1"/>
      <p:bldP spid="165905" grpId="0" animBg="1"/>
      <p:bldP spid="165906" grpId="0" animBg="1"/>
      <p:bldP spid="165907" grpId="0" animBg="1"/>
      <p:bldP spid="165908" grpId="0" animBg="1"/>
      <p:bldP spid="165922" grpId="0" animBg="1"/>
      <p:bldP spid="165923" grpId="0" animBg="1"/>
      <p:bldP spid="165929" grpId="0" animBg="1"/>
      <p:bldP spid="165930" grpId="0" animBg="1"/>
      <p:bldP spid="165931" grpId="0" animBg="1"/>
      <p:bldP spid="165932" grpId="0" animBg="1"/>
      <p:bldP spid="165933" grpId="0" animBg="1"/>
      <p:bldP spid="165934" grpId="0" animBg="1"/>
      <p:bldP spid="165936" grpId="0" animBg="1"/>
      <p:bldP spid="1659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3"/>
          <p:cNvSpPr/>
          <p:nvPr/>
        </p:nvSpPr>
        <p:spPr>
          <a:xfrm>
            <a:off x="1016605" y="1988840"/>
            <a:ext cx="6982553" cy="1107996"/>
          </a:xfrm>
          <a:prstGeom prst="rect">
            <a:avLst/>
          </a:prstGeom>
          <a:noFill/>
          <a:effectLst>
            <a:outerShdw blurRad="50800" dist="50800" dir="9120000" algn="ctr" rotWithShape="0">
              <a:schemeClr val="accent6">
                <a:lumMod val="60000"/>
                <a:lumOff val="40000"/>
                <a:alpha val="86000"/>
              </a:schemeClr>
            </a:outerShdw>
          </a:effectLst>
        </p:spPr>
        <p:txBody>
          <a:bodyPr wrap="none">
            <a:spAutoFit/>
          </a:bodyPr>
          <a:lstStyle/>
          <a:p>
            <a:pPr algn="ctr" fontAlgn="auto">
              <a:lnSpc>
                <a:spcPct val="100000"/>
              </a:lnSpc>
              <a:spcBef>
                <a:spcPts val="0"/>
              </a:spcBef>
              <a:spcAft>
                <a:spcPts val="0"/>
              </a:spcAft>
              <a:buClrTx/>
              <a:buSzTx/>
              <a:buFontTx/>
              <a:buNone/>
              <a:defRPr/>
            </a:pPr>
            <a:r>
              <a:rPr lang="en-US" sz="66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 </a:t>
            </a:r>
            <a:r>
              <a:rPr lang="en-US" sz="6600" b="1" dirty="0" smtClean="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rPr>
              <a:t>Intestinal Protozoa</a:t>
            </a:r>
            <a:endParaRPr lang="ar-SA" sz="6600" b="1"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latin typeface="Calibri"/>
              <a:cs typeface="Arial"/>
            </a:endParaRPr>
          </a:p>
        </p:txBody>
      </p:sp>
      <p:cxnSp>
        <p:nvCxnSpPr>
          <p:cNvPr id="4" name="Straight Connector 3"/>
          <p:cNvCxnSpPr/>
          <p:nvPr/>
        </p:nvCxnSpPr>
        <p:spPr>
          <a:xfrm>
            <a:off x="337365" y="3248980"/>
            <a:ext cx="8420100"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5" name="Straight Connector 4"/>
          <p:cNvCxnSpPr/>
          <p:nvPr/>
        </p:nvCxnSpPr>
        <p:spPr>
          <a:xfrm>
            <a:off x="386535" y="1763815"/>
            <a:ext cx="8420100" cy="0"/>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330" y="123542"/>
            <a:ext cx="8557150" cy="560153"/>
          </a:xfrm>
          <a:prstGeom prst="rect">
            <a:avLst/>
          </a:prstGeom>
          <a:noFill/>
        </p:spPr>
        <p:txBody>
          <a:bodyPr wrap="none" rtlCol="1">
            <a:spAutoFit/>
          </a:bodyPr>
          <a:lstStyle/>
          <a:p>
            <a:pPr algn="l">
              <a:buClr>
                <a:srgbClr val="0000FF"/>
              </a:buClr>
              <a:buFont typeface="Wingdings" pitchFamily="2" charset="2"/>
              <a:buNone/>
            </a:pPr>
            <a:r>
              <a:rPr lang="en-US" sz="3200" b="1" dirty="0" smtClean="0">
                <a:solidFill>
                  <a:srgbClr val="000000"/>
                </a:solidFill>
                <a:latin typeface="Comic Sans MS" pitchFamily="66" charset="0"/>
              </a:rPr>
              <a:t>Intestinal protozoa of medical importance</a:t>
            </a:r>
          </a:p>
        </p:txBody>
      </p:sp>
      <p:cxnSp>
        <p:nvCxnSpPr>
          <p:cNvPr id="18" name="Straight Connector 17"/>
          <p:cNvCxnSpPr/>
          <p:nvPr/>
        </p:nvCxnSpPr>
        <p:spPr>
          <a:xfrm>
            <a:off x="251520" y="728700"/>
            <a:ext cx="8686800" cy="0"/>
          </a:xfrm>
          <a:prstGeom prst="line">
            <a:avLst/>
          </a:prstGeom>
        </p:spPr>
        <p:style>
          <a:lnRef idx="2">
            <a:schemeClr val="accent5"/>
          </a:lnRef>
          <a:fillRef idx="0">
            <a:schemeClr val="accent5"/>
          </a:fillRef>
          <a:effectRef idx="1">
            <a:schemeClr val="accent5"/>
          </a:effectRef>
          <a:fontRef idx="minor">
            <a:schemeClr val="tx1"/>
          </a:fontRef>
        </p:style>
      </p:cxnSp>
      <p:sp>
        <p:nvSpPr>
          <p:cNvPr id="19" name="Rectangle 18"/>
          <p:cNvSpPr/>
          <p:nvPr/>
        </p:nvSpPr>
        <p:spPr>
          <a:xfrm>
            <a:off x="2906815" y="5395609"/>
            <a:ext cx="2520281" cy="446276"/>
          </a:xfrm>
          <a:prstGeom prst="rect">
            <a:avLst/>
          </a:prstGeom>
        </p:spPr>
        <p:txBody>
          <a:bodyPr wrap="square">
            <a:spAutoFit/>
          </a:bodyPr>
          <a:lstStyle/>
          <a:p>
            <a:pPr lvl="0" algn="l">
              <a:lnSpc>
                <a:spcPct val="100000"/>
              </a:lnSpc>
              <a:spcAft>
                <a:spcPts val="600"/>
              </a:spcAft>
              <a:buClrTx/>
              <a:buSzPct val="78000"/>
              <a:buNone/>
            </a:pPr>
            <a:r>
              <a:rPr lang="en-US" sz="2300" dirty="0" smtClean="0"/>
              <a:t>Several species.</a:t>
            </a:r>
            <a:endParaRPr lang="en-US" sz="2300" dirty="0"/>
          </a:p>
        </p:txBody>
      </p:sp>
      <p:sp>
        <p:nvSpPr>
          <p:cNvPr id="20" name="Rectangle 19"/>
          <p:cNvSpPr/>
          <p:nvPr/>
        </p:nvSpPr>
        <p:spPr>
          <a:xfrm>
            <a:off x="556114" y="969982"/>
            <a:ext cx="6896205" cy="1738938"/>
          </a:xfrm>
          <a:prstGeom prst="rect">
            <a:avLst/>
          </a:prstGeom>
        </p:spPr>
        <p:txBody>
          <a:bodyPr wrap="square">
            <a:spAutoFit/>
          </a:bodyPr>
          <a:lstStyle/>
          <a:p>
            <a:pPr lvl="0" algn="l">
              <a:lnSpc>
                <a:spcPct val="100000"/>
              </a:lnSpc>
              <a:spcAft>
                <a:spcPts val="600"/>
              </a:spcAft>
              <a:buClrTx/>
              <a:buSzPct val="76000"/>
              <a:buFont typeface="Wingdings" pitchFamily="2" charset="2"/>
              <a:buChar char="v"/>
              <a:defRPr/>
            </a:pPr>
            <a:r>
              <a:rPr lang="en-US" sz="2300" b="1" u="sng" dirty="0" smtClean="0">
                <a:solidFill>
                  <a:srgbClr val="FF0000"/>
                </a:solidFill>
                <a:latin typeface="Comic Sans MS" pitchFamily="66" charset="0"/>
              </a:rPr>
              <a:t> Pathogenic:</a:t>
            </a:r>
          </a:p>
          <a:p>
            <a:pPr lvl="0" algn="l">
              <a:lnSpc>
                <a:spcPct val="100000"/>
              </a:lnSpc>
              <a:spcAft>
                <a:spcPts val="600"/>
              </a:spcAft>
              <a:buClrTx/>
              <a:buSzPct val="98000"/>
              <a:buFont typeface="Arial" pitchFamily="34" charset="0"/>
              <a:buChar char="•"/>
              <a:defRPr/>
            </a:pPr>
            <a:r>
              <a:rPr lang="en-US" sz="2300" b="1" i="1" dirty="0" smtClean="0">
                <a:solidFill>
                  <a:prstClr val="black"/>
                </a:solidFill>
              </a:rPr>
              <a:t> </a:t>
            </a:r>
            <a:r>
              <a:rPr lang="en-US" sz="2300" b="1" i="1" dirty="0" err="1" smtClean="0">
                <a:solidFill>
                  <a:prstClr val="black"/>
                </a:solidFill>
              </a:rPr>
              <a:t>Entamoeba</a:t>
            </a:r>
            <a:r>
              <a:rPr lang="en-US" sz="2300" b="1" i="1" dirty="0" smtClean="0">
                <a:solidFill>
                  <a:prstClr val="black"/>
                </a:solidFill>
              </a:rPr>
              <a:t> </a:t>
            </a:r>
            <a:r>
              <a:rPr lang="en-US" sz="2300" b="1" i="1" dirty="0" err="1" smtClean="0">
                <a:solidFill>
                  <a:prstClr val="black"/>
                </a:solidFill>
              </a:rPr>
              <a:t>histolytica</a:t>
            </a:r>
            <a:r>
              <a:rPr lang="en-US" sz="2300" b="1" i="1" dirty="0" smtClean="0">
                <a:solidFill>
                  <a:prstClr val="black"/>
                </a:solidFill>
              </a:rPr>
              <a:t> </a:t>
            </a:r>
            <a:r>
              <a:rPr lang="en-US" sz="2300" dirty="0" smtClean="0">
                <a:solidFill>
                  <a:prstClr val="black"/>
                </a:solidFill>
              </a:rPr>
              <a:t>(amoeba / large intestine)</a:t>
            </a:r>
          </a:p>
          <a:p>
            <a:pPr algn="l">
              <a:lnSpc>
                <a:spcPct val="100000"/>
              </a:lnSpc>
              <a:spcAft>
                <a:spcPts val="600"/>
              </a:spcAft>
              <a:buClrTx/>
              <a:buSzPct val="98000"/>
              <a:buFont typeface="Arial" pitchFamily="34" charset="0"/>
              <a:buChar char="•"/>
              <a:defRPr/>
            </a:pPr>
            <a:r>
              <a:rPr lang="en-US" sz="2300" b="1" i="1" dirty="0" smtClean="0">
                <a:solidFill>
                  <a:prstClr val="black"/>
                </a:solidFill>
              </a:rPr>
              <a:t> Balantidium coli </a:t>
            </a:r>
            <a:r>
              <a:rPr lang="en-US" sz="2300" dirty="0" smtClean="0">
                <a:solidFill>
                  <a:prstClr val="black"/>
                </a:solidFill>
              </a:rPr>
              <a:t>(ciliate / large intestine)</a:t>
            </a:r>
            <a:endParaRPr lang="en-US" sz="2300" i="1" dirty="0" smtClean="0">
              <a:solidFill>
                <a:prstClr val="black"/>
              </a:solidFill>
            </a:endParaRPr>
          </a:p>
          <a:p>
            <a:pPr lvl="0" algn="l">
              <a:lnSpc>
                <a:spcPct val="100000"/>
              </a:lnSpc>
              <a:spcAft>
                <a:spcPts val="600"/>
              </a:spcAft>
              <a:buClrTx/>
              <a:buSzPct val="98000"/>
              <a:buFont typeface="Arial" pitchFamily="34" charset="0"/>
              <a:buChar char="•"/>
              <a:defRPr/>
            </a:pPr>
            <a:r>
              <a:rPr lang="en-US" sz="2300" b="1" i="1" dirty="0" smtClean="0">
                <a:solidFill>
                  <a:prstClr val="black"/>
                </a:solidFill>
              </a:rPr>
              <a:t> </a:t>
            </a:r>
            <a:r>
              <a:rPr lang="en-US" sz="2300" b="1" i="1" dirty="0" err="1" smtClean="0">
                <a:solidFill>
                  <a:prstClr val="black"/>
                </a:solidFill>
              </a:rPr>
              <a:t>Giardia</a:t>
            </a:r>
            <a:r>
              <a:rPr lang="en-US" sz="2300" b="1" i="1" dirty="0" smtClean="0">
                <a:solidFill>
                  <a:prstClr val="black"/>
                </a:solidFill>
              </a:rPr>
              <a:t> </a:t>
            </a:r>
            <a:r>
              <a:rPr lang="en-US" sz="2300" b="1" i="1" dirty="0" err="1" smtClean="0">
                <a:solidFill>
                  <a:prstClr val="black"/>
                </a:solidFill>
              </a:rPr>
              <a:t>lamblia</a:t>
            </a:r>
            <a:r>
              <a:rPr lang="en-US" sz="2300" b="1" i="1" dirty="0" smtClean="0">
                <a:solidFill>
                  <a:prstClr val="black"/>
                </a:solidFill>
              </a:rPr>
              <a:t> </a:t>
            </a:r>
            <a:r>
              <a:rPr lang="en-US" sz="2300" dirty="0" smtClean="0">
                <a:solidFill>
                  <a:prstClr val="black"/>
                </a:solidFill>
              </a:rPr>
              <a:t>(flagellate / small intestine)</a:t>
            </a:r>
            <a:endParaRPr lang="en-US" sz="2300" i="1" dirty="0" smtClean="0">
              <a:solidFill>
                <a:prstClr val="black"/>
              </a:solidFill>
            </a:endParaRPr>
          </a:p>
        </p:txBody>
      </p:sp>
      <p:sp>
        <p:nvSpPr>
          <p:cNvPr id="21" name="Rectangle 20"/>
          <p:cNvSpPr/>
          <p:nvPr/>
        </p:nvSpPr>
        <p:spPr>
          <a:xfrm>
            <a:off x="556115" y="2879355"/>
            <a:ext cx="8156345" cy="2169825"/>
          </a:xfrm>
          <a:prstGeom prst="rect">
            <a:avLst/>
          </a:prstGeom>
        </p:spPr>
        <p:txBody>
          <a:bodyPr wrap="square">
            <a:spAutoFit/>
          </a:bodyPr>
          <a:lstStyle/>
          <a:p>
            <a:pPr lvl="0" algn="l">
              <a:lnSpc>
                <a:spcPct val="100000"/>
              </a:lnSpc>
              <a:spcAft>
                <a:spcPts val="600"/>
              </a:spcAft>
              <a:buClrTx/>
              <a:buSzPct val="75000"/>
              <a:buFont typeface="Wingdings" pitchFamily="2" charset="2"/>
              <a:buChar char="v"/>
              <a:defRPr/>
            </a:pPr>
            <a:r>
              <a:rPr lang="en-US" sz="2300" b="1" u="sng" dirty="0" smtClean="0">
                <a:solidFill>
                  <a:srgbClr val="820000"/>
                </a:solidFill>
                <a:latin typeface="Comic Sans MS" pitchFamily="66" charset="0"/>
              </a:rPr>
              <a:t> Opportunistic:</a:t>
            </a:r>
          </a:p>
          <a:p>
            <a:pPr algn="l">
              <a:lnSpc>
                <a:spcPct val="100000"/>
              </a:lnSpc>
              <a:spcAft>
                <a:spcPts val="600"/>
              </a:spcAft>
              <a:buClrTx/>
              <a:buSzPct val="96000"/>
              <a:buFont typeface="Arial" pitchFamily="34" charset="0"/>
              <a:buChar char="•"/>
              <a:defRPr/>
            </a:pPr>
            <a:r>
              <a:rPr lang="en-US" sz="2300" b="1" i="1" dirty="0" smtClean="0">
                <a:solidFill>
                  <a:prstClr val="black"/>
                </a:solidFill>
              </a:rPr>
              <a:t> Cryptosporidium </a:t>
            </a:r>
            <a:r>
              <a:rPr lang="en-US" sz="2300" b="1" i="1" dirty="0" err="1" smtClean="0">
                <a:solidFill>
                  <a:prstClr val="black"/>
                </a:solidFill>
              </a:rPr>
              <a:t>parvum</a:t>
            </a:r>
            <a:r>
              <a:rPr lang="en-US" sz="2300" b="1" i="1" dirty="0" smtClean="0">
                <a:solidFill>
                  <a:prstClr val="black"/>
                </a:solidFill>
              </a:rPr>
              <a:t> </a:t>
            </a:r>
            <a:r>
              <a:rPr lang="en-US" sz="2300" dirty="0" smtClean="0">
                <a:solidFill>
                  <a:prstClr val="black"/>
                </a:solidFill>
              </a:rPr>
              <a:t>(small intestine)</a:t>
            </a:r>
            <a:endParaRPr lang="en-US" sz="2300" i="1" dirty="0" smtClean="0">
              <a:solidFill>
                <a:prstClr val="black"/>
              </a:solidFill>
            </a:endParaRPr>
          </a:p>
          <a:p>
            <a:pPr algn="l">
              <a:lnSpc>
                <a:spcPct val="100000"/>
              </a:lnSpc>
              <a:spcAft>
                <a:spcPts val="600"/>
              </a:spcAft>
              <a:buClrTx/>
              <a:buSzPct val="96000"/>
              <a:buFont typeface="Arial" pitchFamily="34" charset="0"/>
              <a:buChar char="•"/>
              <a:defRPr/>
            </a:pPr>
            <a:r>
              <a:rPr lang="en-US" sz="2300" b="1" i="1" dirty="0" smtClean="0">
                <a:solidFill>
                  <a:prstClr val="black"/>
                </a:solidFill>
              </a:rPr>
              <a:t> Cyclospora </a:t>
            </a:r>
            <a:r>
              <a:rPr lang="en-US" sz="2300" b="1" i="1" dirty="0" err="1" smtClean="0">
                <a:solidFill>
                  <a:prstClr val="black"/>
                </a:solidFill>
              </a:rPr>
              <a:t>cayetanensis</a:t>
            </a:r>
            <a:r>
              <a:rPr lang="en-US" sz="2300" b="1" i="1" dirty="0" smtClean="0">
                <a:solidFill>
                  <a:prstClr val="black"/>
                </a:solidFill>
              </a:rPr>
              <a:t> </a:t>
            </a:r>
            <a:r>
              <a:rPr lang="en-US" sz="2300" dirty="0" smtClean="0">
                <a:solidFill>
                  <a:prstClr val="black"/>
                </a:solidFill>
              </a:rPr>
              <a:t>(small intestine)</a:t>
            </a:r>
            <a:endParaRPr lang="en-US" sz="2300" i="1" dirty="0" smtClean="0">
              <a:solidFill>
                <a:prstClr val="black"/>
              </a:solidFill>
            </a:endParaRPr>
          </a:p>
          <a:p>
            <a:pPr algn="l">
              <a:lnSpc>
                <a:spcPct val="100000"/>
              </a:lnSpc>
              <a:spcAft>
                <a:spcPts val="600"/>
              </a:spcAft>
              <a:buClrTx/>
              <a:buSzPct val="96000"/>
              <a:buFont typeface="Arial" pitchFamily="34" charset="0"/>
              <a:buChar char="•"/>
              <a:defRPr/>
            </a:pPr>
            <a:r>
              <a:rPr lang="en-US" sz="2300" b="1" i="1" dirty="0" smtClean="0">
                <a:solidFill>
                  <a:prstClr val="black"/>
                </a:solidFill>
              </a:rPr>
              <a:t> </a:t>
            </a:r>
            <a:r>
              <a:rPr lang="en-US" sz="2300" b="1" i="1" dirty="0" err="1" smtClean="0">
                <a:solidFill>
                  <a:prstClr val="black"/>
                </a:solidFill>
              </a:rPr>
              <a:t>Isospora</a:t>
            </a:r>
            <a:r>
              <a:rPr lang="en-US" sz="2300" b="1" i="1" dirty="0" smtClean="0">
                <a:solidFill>
                  <a:prstClr val="black"/>
                </a:solidFill>
              </a:rPr>
              <a:t> belli </a:t>
            </a:r>
            <a:r>
              <a:rPr lang="en-US" sz="2300" dirty="0" smtClean="0">
                <a:solidFill>
                  <a:prstClr val="black"/>
                </a:solidFill>
              </a:rPr>
              <a:t>(small intestine)</a:t>
            </a:r>
          </a:p>
          <a:p>
            <a:pPr algn="l">
              <a:lnSpc>
                <a:spcPct val="100000"/>
              </a:lnSpc>
              <a:spcAft>
                <a:spcPts val="600"/>
              </a:spcAft>
              <a:buClrTx/>
              <a:buSzPct val="96000"/>
              <a:buFont typeface="Arial" pitchFamily="34" charset="0"/>
              <a:buChar char="•"/>
              <a:defRPr/>
            </a:pPr>
            <a:r>
              <a:rPr lang="en-US" sz="2300" b="1" i="1" dirty="0" smtClean="0">
                <a:solidFill>
                  <a:prstClr val="black"/>
                </a:solidFill>
              </a:rPr>
              <a:t> </a:t>
            </a:r>
            <a:r>
              <a:rPr lang="en-US" sz="2300" b="1" i="1" dirty="0" err="1" smtClean="0">
                <a:solidFill>
                  <a:prstClr val="black"/>
                </a:solidFill>
              </a:rPr>
              <a:t>Microsporidia</a:t>
            </a:r>
            <a:r>
              <a:rPr lang="en-US" sz="2300" dirty="0" smtClean="0">
                <a:solidFill>
                  <a:prstClr val="black"/>
                </a:solidFill>
                <a:effectLst>
                  <a:outerShdw blurRad="38100" dist="38100" dir="2700000" algn="tl">
                    <a:srgbClr val="000000"/>
                  </a:outerShdw>
                </a:effectLst>
                <a:latin typeface="Comic Sans MS" pitchFamily="66" charset="0"/>
              </a:rPr>
              <a:t> </a:t>
            </a:r>
            <a:r>
              <a:rPr lang="en-US" sz="2300" dirty="0" smtClean="0">
                <a:solidFill>
                  <a:prstClr val="black"/>
                </a:solidFill>
              </a:rPr>
              <a:t>(small intestine)</a:t>
            </a:r>
            <a:endParaRPr lang="en-US" sz="2300" b="1" i="1" dirty="0" smtClean="0">
              <a:solidFill>
                <a:prstClr val="black"/>
              </a:solidFill>
            </a:endParaRPr>
          </a:p>
        </p:txBody>
      </p:sp>
      <p:grpSp>
        <p:nvGrpSpPr>
          <p:cNvPr id="29" name="Group 28"/>
          <p:cNvGrpSpPr/>
          <p:nvPr/>
        </p:nvGrpSpPr>
        <p:grpSpPr>
          <a:xfrm>
            <a:off x="7227295" y="1403775"/>
            <a:ext cx="1867940" cy="855095"/>
            <a:chOff x="7227295" y="1223755"/>
            <a:chExt cx="1867940" cy="855095"/>
          </a:xfrm>
        </p:grpSpPr>
        <p:sp>
          <p:nvSpPr>
            <p:cNvPr id="24" name="Right Bracket 23"/>
            <p:cNvSpPr/>
            <p:nvPr/>
          </p:nvSpPr>
          <p:spPr>
            <a:xfrm>
              <a:off x="7227295" y="1223755"/>
              <a:ext cx="135015" cy="855095"/>
            </a:xfrm>
            <a:prstGeom prst="rightBracket">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
          <p:nvSpPr>
            <p:cNvPr id="26" name="TextBox 25"/>
            <p:cNvSpPr txBox="1"/>
            <p:nvPr/>
          </p:nvSpPr>
          <p:spPr>
            <a:xfrm>
              <a:off x="7272300" y="1358770"/>
              <a:ext cx="1822935" cy="399340"/>
            </a:xfrm>
            <a:prstGeom prst="rect">
              <a:avLst/>
            </a:prstGeom>
            <a:noFill/>
          </p:spPr>
          <p:txBody>
            <a:bodyPr wrap="none" rtlCol="1">
              <a:spAutoFit/>
            </a:bodyPr>
            <a:lstStyle/>
            <a:p>
              <a:pPr>
                <a:buNone/>
              </a:pPr>
              <a:r>
                <a:rPr lang="en-US" sz="2100" b="1" dirty="0" smtClean="0">
                  <a:solidFill>
                    <a:srgbClr val="FF0000"/>
                  </a:solidFill>
                  <a:sym typeface="Wingdings" pitchFamily="2" charset="2"/>
                </a:rPr>
                <a:t> </a:t>
              </a:r>
              <a:r>
                <a:rPr lang="en-US" sz="2100" b="1" dirty="0" smtClean="0">
                  <a:solidFill>
                    <a:srgbClr val="FF0000"/>
                  </a:solidFill>
                </a:rPr>
                <a:t>Dysentery</a:t>
              </a:r>
              <a:endParaRPr lang="ar-SA" sz="2100" b="1" dirty="0">
                <a:solidFill>
                  <a:srgbClr val="FF0000"/>
                </a:solidFill>
              </a:endParaRPr>
            </a:p>
          </p:txBody>
        </p:sp>
      </p:grpSp>
      <p:grpSp>
        <p:nvGrpSpPr>
          <p:cNvPr id="28" name="Group 27"/>
          <p:cNvGrpSpPr/>
          <p:nvPr/>
        </p:nvGrpSpPr>
        <p:grpSpPr>
          <a:xfrm>
            <a:off x="6507215" y="2303875"/>
            <a:ext cx="1659550" cy="2745305"/>
            <a:chOff x="6507215" y="2168860"/>
            <a:chExt cx="1659550" cy="2745305"/>
          </a:xfrm>
        </p:grpSpPr>
        <p:sp>
          <p:nvSpPr>
            <p:cNvPr id="25" name="Right Bracket 24"/>
            <p:cNvSpPr/>
            <p:nvPr/>
          </p:nvSpPr>
          <p:spPr>
            <a:xfrm>
              <a:off x="6507215" y="2168860"/>
              <a:ext cx="135015" cy="2745305"/>
            </a:xfrm>
            <a:prstGeom prst="rightBracket">
              <a:avLst/>
            </a:prstGeom>
            <a:ln w="19050">
              <a:solidFill>
                <a:srgbClr val="CC330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dirty="0">
                <a:solidFill>
                  <a:srgbClr val="FF0000"/>
                </a:solidFill>
              </a:endParaRPr>
            </a:p>
          </p:txBody>
        </p:sp>
        <p:sp>
          <p:nvSpPr>
            <p:cNvPr id="27" name="TextBox 26"/>
            <p:cNvSpPr txBox="1"/>
            <p:nvPr/>
          </p:nvSpPr>
          <p:spPr>
            <a:xfrm>
              <a:off x="6552220" y="3119670"/>
              <a:ext cx="1614545" cy="399340"/>
            </a:xfrm>
            <a:prstGeom prst="rect">
              <a:avLst/>
            </a:prstGeom>
            <a:noFill/>
          </p:spPr>
          <p:txBody>
            <a:bodyPr wrap="none" rtlCol="1">
              <a:spAutoFit/>
            </a:bodyPr>
            <a:lstStyle/>
            <a:p>
              <a:pPr>
                <a:buNone/>
              </a:pPr>
              <a:r>
                <a:rPr lang="en-US" sz="2100" b="1" dirty="0" smtClean="0">
                  <a:solidFill>
                    <a:srgbClr val="820000"/>
                  </a:solidFill>
                  <a:sym typeface="Wingdings" pitchFamily="2" charset="2"/>
                </a:rPr>
                <a:t> </a:t>
              </a:r>
              <a:r>
                <a:rPr lang="en-US" sz="2100" b="1" dirty="0" smtClean="0">
                  <a:solidFill>
                    <a:srgbClr val="820000"/>
                  </a:solidFill>
                </a:rPr>
                <a:t>Diarrhea</a:t>
              </a:r>
              <a:endParaRPr lang="ar-SA" sz="2100" b="1" dirty="0">
                <a:solidFill>
                  <a:srgbClr val="820000"/>
                </a:solidFill>
              </a:endParaRPr>
            </a:p>
          </p:txBody>
        </p:sp>
      </p:grpSp>
      <p:sp>
        <p:nvSpPr>
          <p:cNvPr id="30" name="Rectangle 29"/>
          <p:cNvSpPr/>
          <p:nvPr/>
        </p:nvSpPr>
        <p:spPr>
          <a:xfrm>
            <a:off x="701569" y="5412994"/>
            <a:ext cx="2475275" cy="446276"/>
          </a:xfrm>
          <a:prstGeom prst="rect">
            <a:avLst/>
          </a:prstGeom>
        </p:spPr>
        <p:txBody>
          <a:bodyPr wrap="square">
            <a:spAutoFit/>
          </a:bodyPr>
          <a:lstStyle/>
          <a:p>
            <a:pPr lvl="0" algn="l">
              <a:lnSpc>
                <a:spcPct val="100000"/>
              </a:lnSpc>
              <a:spcAft>
                <a:spcPts val="600"/>
              </a:spcAft>
              <a:buClrTx/>
              <a:buSzPct val="78000"/>
              <a:buFont typeface="Wingdings" pitchFamily="2" charset="2"/>
              <a:buChar char="v"/>
            </a:pPr>
            <a:r>
              <a:rPr lang="en-US" sz="2300" b="1" u="sng" dirty="0" smtClean="0">
                <a:solidFill>
                  <a:srgbClr val="008E40"/>
                </a:solidFill>
                <a:latin typeface="Comic Sans MS" pitchFamily="66" charset="0"/>
              </a:rPr>
              <a:t> </a:t>
            </a:r>
            <a:r>
              <a:rPr lang="en-US" sz="2300" b="1" u="sng" dirty="0" err="1" smtClean="0">
                <a:solidFill>
                  <a:srgbClr val="008E40"/>
                </a:solidFill>
                <a:latin typeface="Comic Sans MS" pitchFamily="66" charset="0"/>
              </a:rPr>
              <a:t>Commensals</a:t>
            </a:r>
            <a:r>
              <a:rPr lang="en-US" sz="2300" b="1" u="sng" dirty="0" smtClean="0">
                <a:solidFill>
                  <a:srgbClr val="008E40"/>
                </a:solidFill>
                <a:latin typeface="Comic Sans MS" pitchFamily="66" charset="0"/>
              </a:rPr>
              <a:t>:</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blinds(horizontal)">
                                      <p:cBhvr>
                                        <p:cTn id="7" dur="500"/>
                                        <p:tgtEl>
                                          <p:spTgt spid="20">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1">
                                            <p:txEl>
                                              <p:pRg st="0" end="0"/>
                                            </p:txEl>
                                          </p:spTgt>
                                        </p:tgtEl>
                                        <p:attrNameLst>
                                          <p:attrName>style.visibility</p:attrName>
                                        </p:attrNameLst>
                                      </p:cBhvr>
                                      <p:to>
                                        <p:strVal val="visible"/>
                                      </p:to>
                                    </p:set>
                                    <p:animEffect transition="in" filter="blinds(horizontal)">
                                      <p:cBhvr>
                                        <p:cTn id="10" dur="500"/>
                                        <p:tgtEl>
                                          <p:spTgt spid="21">
                                            <p:txEl>
                                              <p:pRg st="0" end="0"/>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0">
                                            <p:txEl>
                                              <p:pRg st="0" end="0"/>
                                            </p:txEl>
                                          </p:spTgt>
                                        </p:tgtEl>
                                        <p:attrNameLst>
                                          <p:attrName>style.visibility</p:attrName>
                                        </p:attrNameLst>
                                      </p:cBhvr>
                                      <p:to>
                                        <p:strVal val="visible"/>
                                      </p:to>
                                    </p:set>
                                    <p:animEffect transition="in" filter="blinds(horizontal)">
                                      <p:cBhvr>
                                        <p:cTn id="13" dur="500"/>
                                        <p:tgtEl>
                                          <p:spTgt spid="30">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0">
                                            <p:txEl>
                                              <p:pRg st="1" end="1"/>
                                            </p:txEl>
                                          </p:spTgt>
                                        </p:tgtEl>
                                        <p:attrNameLst>
                                          <p:attrName>style.visibility</p:attrName>
                                        </p:attrNameLst>
                                      </p:cBhvr>
                                      <p:to>
                                        <p:strVal val="visible"/>
                                      </p:to>
                                    </p:set>
                                    <p:animEffect transition="in" filter="blinds(horizontal)">
                                      <p:cBhvr>
                                        <p:cTn id="18" dur="500"/>
                                        <p:tgtEl>
                                          <p:spTgt spid="20">
                                            <p:txEl>
                                              <p:pRg st="1" end="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animEffect transition="in" filter="blinds(horizontal)">
                                      <p:cBhvr>
                                        <p:cTn id="21" dur="500"/>
                                        <p:tgtEl>
                                          <p:spTgt spid="20">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blinds(horizontal)">
                                      <p:cBhvr>
                                        <p:cTn id="26" dur="500"/>
                                        <p:tgtEl>
                                          <p:spTgt spid="20">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21">
                                            <p:txEl>
                                              <p:pRg st="1" end="1"/>
                                            </p:txEl>
                                          </p:spTgt>
                                        </p:tgtEl>
                                        <p:attrNameLst>
                                          <p:attrName>style.visibility</p:attrName>
                                        </p:attrNameLst>
                                      </p:cBhvr>
                                      <p:to>
                                        <p:strVal val="visible"/>
                                      </p:to>
                                    </p:set>
                                    <p:animEffect transition="in" filter="blinds(horizontal)">
                                      <p:cBhvr>
                                        <p:cTn id="31" dur="500"/>
                                        <p:tgtEl>
                                          <p:spTgt spid="21">
                                            <p:txEl>
                                              <p:pRg st="1" end="1"/>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21">
                                            <p:txEl>
                                              <p:pRg st="2" end="2"/>
                                            </p:txEl>
                                          </p:spTgt>
                                        </p:tgtEl>
                                        <p:attrNameLst>
                                          <p:attrName>style.visibility</p:attrName>
                                        </p:attrNameLst>
                                      </p:cBhvr>
                                      <p:to>
                                        <p:strVal val="visible"/>
                                      </p:to>
                                    </p:set>
                                    <p:animEffect transition="in" filter="blinds(horizontal)">
                                      <p:cBhvr>
                                        <p:cTn id="34" dur="500"/>
                                        <p:tgtEl>
                                          <p:spTgt spid="21">
                                            <p:txEl>
                                              <p:pRg st="2" end="2"/>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21">
                                            <p:txEl>
                                              <p:pRg st="3" end="3"/>
                                            </p:txEl>
                                          </p:spTgt>
                                        </p:tgtEl>
                                        <p:attrNameLst>
                                          <p:attrName>style.visibility</p:attrName>
                                        </p:attrNameLst>
                                      </p:cBhvr>
                                      <p:to>
                                        <p:strVal val="visible"/>
                                      </p:to>
                                    </p:set>
                                    <p:animEffect transition="in" filter="blinds(horizontal)">
                                      <p:cBhvr>
                                        <p:cTn id="37" dur="500"/>
                                        <p:tgtEl>
                                          <p:spTgt spid="21">
                                            <p:txEl>
                                              <p:pRg st="3" end="3"/>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21">
                                            <p:txEl>
                                              <p:pRg st="4" end="4"/>
                                            </p:txEl>
                                          </p:spTgt>
                                        </p:tgtEl>
                                        <p:attrNameLst>
                                          <p:attrName>style.visibility</p:attrName>
                                        </p:attrNameLst>
                                      </p:cBhvr>
                                      <p:to>
                                        <p:strVal val="visible"/>
                                      </p:to>
                                    </p:set>
                                    <p:animEffect transition="in" filter="blinds(horizontal)">
                                      <p:cBhvr>
                                        <p:cTn id="40" dur="500"/>
                                        <p:tgtEl>
                                          <p:spTgt spid="21">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9">
                                            <p:txEl>
                                              <p:pRg st="0" end="0"/>
                                            </p:txEl>
                                          </p:spTgt>
                                        </p:tgtEl>
                                        <p:attrNameLst>
                                          <p:attrName>style.visibility</p:attrName>
                                        </p:attrNameLst>
                                      </p:cBhvr>
                                      <p:to>
                                        <p:strVal val="visible"/>
                                      </p:to>
                                    </p:set>
                                    <p:animEffect transition="in" filter="blinds(horizontal)">
                                      <p:cBhvr>
                                        <p:cTn id="45" dur="500"/>
                                        <p:tgtEl>
                                          <p:spTgt spid="1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linds(horizontal)">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blinds(horizontal)">
                                      <p:cBhvr>
                                        <p:cTn id="5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21550" y="323655"/>
            <a:ext cx="7944804" cy="545534"/>
          </a:xfrm>
          <a:prstGeom prst="rect">
            <a:avLst/>
          </a:prstGeom>
          <a:noFill/>
        </p:spPr>
        <p:txBody>
          <a:bodyPr wrap="none" rtlCol="1">
            <a:spAutoFit/>
          </a:bodyPr>
          <a:lstStyle/>
          <a:p>
            <a:pPr algn="l">
              <a:buClr>
                <a:srgbClr val="0000FF"/>
              </a:buClr>
              <a:buFont typeface="Wingdings" pitchFamily="2" charset="2"/>
              <a:buNone/>
            </a:pPr>
            <a:r>
              <a:rPr lang="en-US" sz="3100" b="1" dirty="0" smtClean="0">
                <a:solidFill>
                  <a:srgbClr val="000000"/>
                </a:solidFill>
                <a:latin typeface="Comic Sans MS" pitchFamily="66" charset="0"/>
              </a:rPr>
              <a:t>Typical life cycle of intestinal protozoa</a:t>
            </a:r>
          </a:p>
        </p:txBody>
      </p:sp>
      <p:cxnSp>
        <p:nvCxnSpPr>
          <p:cNvPr id="5" name="Straight Connector 4"/>
          <p:cNvCxnSpPr/>
          <p:nvPr/>
        </p:nvCxnSpPr>
        <p:spPr>
          <a:xfrm>
            <a:off x="296525" y="953725"/>
            <a:ext cx="8686800" cy="0"/>
          </a:xfrm>
          <a:prstGeom prst="line">
            <a:avLst/>
          </a:prstGeom>
        </p:spPr>
        <p:style>
          <a:lnRef idx="2">
            <a:schemeClr val="accent5"/>
          </a:lnRef>
          <a:fillRef idx="0">
            <a:schemeClr val="accent5"/>
          </a:fillRef>
          <a:effectRef idx="1">
            <a:schemeClr val="accent5"/>
          </a:effectRef>
          <a:fontRef idx="minor">
            <a:schemeClr val="tx1"/>
          </a:fontRef>
        </p:style>
      </p:cxnSp>
      <p:pic>
        <p:nvPicPr>
          <p:cNvPr id="2051" name="Picture 3"/>
          <p:cNvPicPr>
            <a:picLocks noChangeAspect="1" noChangeArrowheads="1"/>
          </p:cNvPicPr>
          <p:nvPr/>
        </p:nvPicPr>
        <p:blipFill>
          <a:blip r:embed="rId2" cstate="print"/>
          <a:srcRect/>
          <a:stretch>
            <a:fillRect/>
          </a:stretch>
        </p:blipFill>
        <p:spPr bwMode="auto">
          <a:xfrm>
            <a:off x="971600" y="2303875"/>
            <a:ext cx="7380820" cy="3697879"/>
          </a:xfrm>
          <a:prstGeom prst="rect">
            <a:avLst/>
          </a:prstGeom>
          <a:noFill/>
          <a:ln w="9525">
            <a:noFill/>
            <a:miter lim="800000"/>
            <a:headEnd/>
            <a:tailEnd/>
          </a:ln>
          <a:effectLst/>
        </p:spPr>
      </p:pic>
      <p:sp>
        <p:nvSpPr>
          <p:cNvPr id="15" name="Rectangle 14"/>
          <p:cNvSpPr/>
          <p:nvPr/>
        </p:nvSpPr>
        <p:spPr>
          <a:xfrm>
            <a:off x="926594" y="1179010"/>
            <a:ext cx="7695856" cy="764825"/>
          </a:xfrm>
          <a:prstGeom prst="rect">
            <a:avLst/>
          </a:prstGeom>
        </p:spPr>
        <p:txBody>
          <a:bodyPr wrap="square">
            <a:spAutoFit/>
          </a:bodyPr>
          <a:lstStyle/>
          <a:p>
            <a:pPr>
              <a:buNone/>
            </a:pPr>
            <a:r>
              <a:rPr lang="en-US" sz="2300" b="1" dirty="0" smtClean="0">
                <a:solidFill>
                  <a:srgbClr val="000000"/>
                </a:solidFill>
              </a:rPr>
              <a:t>Fecal-oral transmission:</a:t>
            </a:r>
            <a:r>
              <a:rPr lang="en-US" sz="2300" dirty="0" smtClean="0">
                <a:solidFill>
                  <a:srgbClr val="000000"/>
                </a:solidFill>
              </a:rPr>
              <a:t> humans get infected through ingestion of water/food contaminated with parasites’ cysts.</a:t>
            </a:r>
            <a:endParaRPr lang="ar-SA" sz="23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1"/>
                                        </p:tgtEl>
                                        <p:attrNameLst>
                                          <p:attrName>style.visibility</p:attrName>
                                        </p:attrNameLst>
                                      </p:cBhvr>
                                      <p:to>
                                        <p:strVal val="visible"/>
                                      </p:to>
                                    </p:set>
                                    <p:animEffect transition="in" filter="blinds(horizontal)">
                                      <p:cBhvr>
                                        <p:cTn id="12"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5400">
          <a:solidFill>
            <a:schemeClr val="accent2">
              <a:lumMod val="60000"/>
              <a:lumOff val="40000"/>
            </a:schemeClr>
          </a:solidFill>
          <a:round/>
          <a:headEnd/>
          <a:tailEnd/>
        </a:ln>
        <a:effectLst/>
      </a:spPr>
      <a:bodyPr/>
      <a:lstStyle>
        <a:defPPr algn="l" rtl="0">
          <a:defRPr/>
        </a:defPPr>
      </a:lst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3">
          <a:schemeClr val="dk1"/>
        </a:lnRef>
        <a:fillRef idx="0">
          <a:schemeClr val="dk1"/>
        </a:fillRef>
        <a:effectRef idx="2">
          <a:schemeClr val="dk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10562</TotalTime>
  <Words>829</Words>
  <Application>Microsoft Office PowerPoint</Application>
  <PresentationFormat>On-screen Show (4:3)</PresentationFormat>
  <Paragraphs>125</Paragraphs>
  <Slides>18</Slides>
  <Notes>1</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1_Office Theme</vt:lpstr>
      <vt:lpstr>2_Office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Default Organization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of parasite infection.</dc:title>
  <dc:creator>Jo Hamilton</dc:creator>
  <cp:lastModifiedBy>COMPUMAGIC</cp:lastModifiedBy>
  <cp:revision>845</cp:revision>
  <dcterms:created xsi:type="dcterms:W3CDTF">2003-11-04T12:11:31Z</dcterms:created>
  <dcterms:modified xsi:type="dcterms:W3CDTF">2015-10-20T08:59:47Z</dcterms:modified>
</cp:coreProperties>
</file>